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5"/>
  </p:notesMasterIdLst>
  <p:handoutMasterIdLst>
    <p:handoutMasterId r:id="rId66"/>
  </p:handoutMasterIdLst>
  <p:sldIdLst>
    <p:sldId id="256" r:id="rId2"/>
    <p:sldId id="482" r:id="rId3"/>
    <p:sldId id="743" r:id="rId4"/>
    <p:sldId id="751" r:id="rId5"/>
    <p:sldId id="821" r:id="rId6"/>
    <p:sldId id="822" r:id="rId7"/>
    <p:sldId id="823" r:id="rId8"/>
    <p:sldId id="824" r:id="rId9"/>
    <p:sldId id="828" r:id="rId10"/>
    <p:sldId id="829" r:id="rId11"/>
    <p:sldId id="830" r:id="rId12"/>
    <p:sldId id="831" r:id="rId13"/>
    <p:sldId id="832" r:id="rId14"/>
    <p:sldId id="825" r:id="rId15"/>
    <p:sldId id="826" r:id="rId16"/>
    <p:sldId id="827" r:id="rId17"/>
    <p:sldId id="526" r:id="rId18"/>
    <p:sldId id="764" r:id="rId19"/>
    <p:sldId id="765" r:id="rId20"/>
    <p:sldId id="767" r:id="rId21"/>
    <p:sldId id="770" r:id="rId22"/>
    <p:sldId id="786" r:id="rId23"/>
    <p:sldId id="787" r:id="rId24"/>
    <p:sldId id="788" r:id="rId25"/>
    <p:sldId id="789" r:id="rId26"/>
    <p:sldId id="790" r:id="rId27"/>
    <p:sldId id="795" r:id="rId28"/>
    <p:sldId id="796" r:id="rId29"/>
    <p:sldId id="797" r:id="rId30"/>
    <p:sldId id="798" r:id="rId31"/>
    <p:sldId id="833" r:id="rId32"/>
    <p:sldId id="805" r:id="rId33"/>
    <p:sldId id="806" r:id="rId34"/>
    <p:sldId id="807" r:id="rId35"/>
    <p:sldId id="808" r:id="rId36"/>
    <p:sldId id="809" r:id="rId37"/>
    <p:sldId id="810" r:id="rId38"/>
    <p:sldId id="811" r:id="rId39"/>
    <p:sldId id="812" r:id="rId40"/>
    <p:sldId id="813" r:id="rId41"/>
    <p:sldId id="814" r:id="rId42"/>
    <p:sldId id="815" r:id="rId43"/>
    <p:sldId id="816" r:id="rId44"/>
    <p:sldId id="817" r:id="rId45"/>
    <p:sldId id="818" r:id="rId46"/>
    <p:sldId id="819" r:id="rId47"/>
    <p:sldId id="820" r:id="rId48"/>
    <p:sldId id="801" r:id="rId49"/>
    <p:sldId id="802" r:id="rId50"/>
    <p:sldId id="803" r:id="rId51"/>
    <p:sldId id="804" r:id="rId52"/>
    <p:sldId id="752" r:id="rId53"/>
    <p:sldId id="753" r:id="rId54"/>
    <p:sldId id="754" r:id="rId55"/>
    <p:sldId id="755" r:id="rId56"/>
    <p:sldId id="756" r:id="rId57"/>
    <p:sldId id="757" r:id="rId58"/>
    <p:sldId id="758" r:id="rId59"/>
    <p:sldId id="759" r:id="rId60"/>
    <p:sldId id="760" r:id="rId61"/>
    <p:sldId id="761" r:id="rId62"/>
    <p:sldId id="762" r:id="rId63"/>
    <p:sldId id="763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0" userDrawn="1">
          <p15:clr>
            <a:srgbClr val="A4A3A4"/>
          </p15:clr>
        </p15:guide>
        <p15:guide id="2" pos="2903" userDrawn="1">
          <p15:clr>
            <a:srgbClr val="A4A3A4"/>
          </p15:clr>
        </p15:guide>
        <p15:guide id="3" pos="136" userDrawn="1">
          <p15:clr>
            <a:srgbClr val="A4A3A4"/>
          </p15:clr>
        </p15:guide>
        <p15:guide id="4" pos="5624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AAE9"/>
    <a:srgbClr val="C6E6F6"/>
    <a:srgbClr val="87DEFD"/>
    <a:srgbClr val="135397"/>
    <a:srgbClr val="AFFBC8"/>
    <a:srgbClr val="FFEFFE"/>
    <a:srgbClr val="FCD4EE"/>
    <a:srgbClr val="F7DDDD"/>
    <a:srgbClr val="FF99FF"/>
    <a:srgbClr val="FD7B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42" autoAdjust="0"/>
    <p:restoredTop sz="75352" autoAdjust="0"/>
  </p:normalViewPr>
  <p:slideViewPr>
    <p:cSldViewPr snapToGrid="0" showGuides="1">
      <p:cViewPr varScale="1">
        <p:scale>
          <a:sx n="115" d="100"/>
          <a:sy n="115" d="100"/>
        </p:scale>
        <p:origin x="1734" y="114"/>
      </p:cViewPr>
      <p:guideLst>
        <p:guide orient="horz" pos="640"/>
        <p:guide pos="2903"/>
        <p:guide pos="136"/>
        <p:guide pos="5624"/>
        <p:guide orient="horz" pos="822"/>
      </p:guideLst>
    </p:cSldViewPr>
  </p:slideViewPr>
  <p:outlineViewPr>
    <p:cViewPr>
      <p:scale>
        <a:sx n="33" d="100"/>
        <a:sy n="33" d="100"/>
      </p:scale>
      <p:origin x="0" y="-1137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201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EDD2F-3EDF-42A0-A1D7-FA959CF5A768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5280-5EE6-4595-B3FE-7A4C5468A1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3686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62977-F8F9-48BE-A320-D908CDC195E3}" type="datetimeFigureOut">
              <a:rPr lang="en-US" smtClean="0"/>
              <a:t>4/7/2022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E10D6-062A-4971-8AD8-5B38AD9E5C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19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E10D6-062A-4971-8AD8-5B38AD9E5C5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107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6993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174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7076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Shape 55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9102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A1422-EE22-4EEC-8481-4291F4BAB1C8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79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A1422-EE22-4EEC-8481-4291F4BAB1C8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785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A1422-EE22-4EEC-8481-4291F4BAB1C8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172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A1422-EE22-4EEC-8481-4291F4BAB1C8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734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1075">
              <a:defRPr/>
            </a:pPr>
            <a:r>
              <a:rPr lang="ko-KR" altLang="en-US" dirty="0"/>
              <a:t>이번 분석 대상인 </a:t>
            </a:r>
            <a:r>
              <a:rPr lang="en-US" altLang="ko-KR" dirty="0"/>
              <a:t>5</a:t>
            </a:r>
            <a:r>
              <a:rPr lang="ko-KR" altLang="en-US" dirty="0"/>
              <a:t>개 죄명의 사건 </a:t>
            </a:r>
            <a:r>
              <a:rPr lang="en-US" altLang="ko-KR" dirty="0"/>
              <a:t>15,642</a:t>
            </a:r>
            <a:r>
              <a:rPr lang="ko-KR" altLang="en-US" dirty="0"/>
              <a:t>건에 대해서는 ‘신고’가 </a:t>
            </a:r>
            <a:r>
              <a:rPr lang="en-US" altLang="ko-KR" dirty="0"/>
              <a:t>15,488</a:t>
            </a:r>
            <a:r>
              <a:rPr lang="ko-KR" altLang="en-US" dirty="0"/>
              <a:t>건인 약 </a:t>
            </a:r>
            <a:r>
              <a:rPr lang="en-US" altLang="ko-KR" dirty="0"/>
              <a:t>99%</a:t>
            </a:r>
            <a:r>
              <a:rPr lang="ko-KR" altLang="en-US" dirty="0"/>
              <a:t>를 차지했다</a:t>
            </a:r>
            <a:r>
              <a:rPr lang="en-US" altLang="ko-KR" dirty="0"/>
              <a:t>. </a:t>
            </a:r>
            <a:r>
              <a:rPr lang="ko-KR" altLang="en-US" dirty="0"/>
              <a:t>신고의 유형별로는 고소가 </a:t>
            </a:r>
            <a:r>
              <a:rPr lang="en-US" altLang="ko-KR" dirty="0"/>
              <a:t>14,563</a:t>
            </a:r>
            <a:r>
              <a:rPr lang="ko-KR" altLang="en-US" dirty="0"/>
              <a:t>건</a:t>
            </a:r>
            <a:r>
              <a:rPr lang="en-US" altLang="ko-KR" dirty="0"/>
              <a:t>(94%)</a:t>
            </a:r>
            <a:r>
              <a:rPr lang="ko-KR" altLang="en-US" dirty="0"/>
              <a:t>으로 가장 많았고</a:t>
            </a:r>
            <a:r>
              <a:rPr lang="en-US" altLang="ko-KR" dirty="0"/>
              <a:t>, </a:t>
            </a:r>
            <a:r>
              <a:rPr lang="ko-KR" altLang="en-US" dirty="0"/>
              <a:t>진정</a:t>
            </a:r>
            <a:r>
              <a:rPr lang="en-US" altLang="ko-KR" dirty="0"/>
              <a:t>·</a:t>
            </a:r>
            <a:r>
              <a:rPr lang="ko-KR" altLang="en-US" dirty="0"/>
              <a:t>투서는 </a:t>
            </a:r>
            <a:r>
              <a:rPr lang="en-US" altLang="ko-KR" dirty="0"/>
              <a:t>828</a:t>
            </a:r>
            <a:r>
              <a:rPr lang="ko-KR" altLang="en-US" dirty="0"/>
              <a:t>건</a:t>
            </a:r>
            <a:r>
              <a:rPr lang="en-US" altLang="ko-KR" dirty="0"/>
              <a:t>(5%)</a:t>
            </a:r>
            <a:r>
              <a:rPr lang="ko-KR" altLang="en-US" dirty="0"/>
              <a:t>이었다</a:t>
            </a:r>
            <a:r>
              <a:rPr lang="en-US" altLang="ko-KR" dirty="0"/>
              <a:t>. </a:t>
            </a:r>
            <a:r>
              <a:rPr lang="ko-KR" altLang="en-US" dirty="0"/>
              <a:t>고소사건은 형법상 모욕 </a:t>
            </a:r>
            <a:r>
              <a:rPr lang="en-US" altLang="ko-KR" dirty="0"/>
              <a:t>9,970</a:t>
            </a:r>
            <a:r>
              <a:rPr lang="ko-KR" altLang="en-US" dirty="0"/>
              <a:t>건</a:t>
            </a:r>
            <a:r>
              <a:rPr lang="en-US" altLang="ko-KR" dirty="0"/>
              <a:t>, </a:t>
            </a:r>
            <a:r>
              <a:rPr lang="ko-KR" altLang="en-US" dirty="0" err="1"/>
              <a:t>정보통신망법상</a:t>
            </a:r>
            <a:r>
              <a:rPr lang="ko-KR" altLang="en-US" dirty="0"/>
              <a:t> 명예훼손 </a:t>
            </a:r>
            <a:r>
              <a:rPr lang="en-US" altLang="ko-KR" dirty="0"/>
              <a:t>4,129</a:t>
            </a:r>
            <a:r>
              <a:rPr lang="ko-KR" altLang="en-US" dirty="0"/>
              <a:t>건 순이었고</a:t>
            </a:r>
            <a:r>
              <a:rPr lang="en-US" altLang="ko-KR" dirty="0"/>
              <a:t>, </a:t>
            </a:r>
            <a:r>
              <a:rPr lang="ko-KR" altLang="en-US" dirty="0"/>
              <a:t>진정</a:t>
            </a:r>
            <a:r>
              <a:rPr lang="en-US" altLang="ko-KR" dirty="0"/>
              <a:t>·</a:t>
            </a:r>
            <a:r>
              <a:rPr lang="ko-KR" altLang="en-US" dirty="0"/>
              <a:t>투서도 형법상 모욕 </a:t>
            </a:r>
            <a:r>
              <a:rPr lang="en-US" altLang="ko-KR" dirty="0"/>
              <a:t>403</a:t>
            </a:r>
            <a:r>
              <a:rPr lang="ko-KR" altLang="en-US" dirty="0"/>
              <a:t>건</a:t>
            </a:r>
            <a:r>
              <a:rPr lang="en-US" altLang="ko-KR" dirty="0"/>
              <a:t>, </a:t>
            </a:r>
            <a:r>
              <a:rPr lang="ko-KR" altLang="en-US" dirty="0" err="1"/>
              <a:t>정보통신망법상</a:t>
            </a:r>
            <a:r>
              <a:rPr lang="ko-KR" altLang="en-US" dirty="0"/>
              <a:t> 명예훼손 </a:t>
            </a:r>
            <a:r>
              <a:rPr lang="en-US" altLang="ko-KR" dirty="0"/>
              <a:t>361</a:t>
            </a:r>
            <a:r>
              <a:rPr lang="ko-KR" altLang="en-US" dirty="0"/>
              <a:t>건 순이었다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A1422-EE22-4EEC-8481-4291F4BAB1C8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74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1075">
              <a:defRPr/>
            </a:pPr>
            <a:r>
              <a:rPr lang="ko-KR" altLang="en-US" dirty="0"/>
              <a:t>피의자 </a:t>
            </a:r>
            <a:r>
              <a:rPr lang="en-US" altLang="ko-KR" dirty="0"/>
              <a:t>20,505</a:t>
            </a:r>
            <a:r>
              <a:rPr lang="ko-KR" altLang="en-US" dirty="0"/>
              <a:t>명의 사건 처리기간은 </a:t>
            </a:r>
            <a:r>
              <a:rPr lang="en-US" altLang="ko-KR" dirty="0"/>
              <a:t>2</a:t>
            </a:r>
            <a:r>
              <a:rPr lang="ko-KR" altLang="en-US" dirty="0"/>
              <a:t>개월 이내 </a:t>
            </a:r>
            <a:r>
              <a:rPr lang="en-US" altLang="ko-KR" dirty="0"/>
              <a:t>9,100</a:t>
            </a:r>
            <a:r>
              <a:rPr lang="ko-KR" altLang="en-US" dirty="0"/>
              <a:t>명</a:t>
            </a:r>
            <a:r>
              <a:rPr lang="en-US" altLang="ko-KR" dirty="0"/>
              <a:t>(44.4%), 3</a:t>
            </a:r>
            <a:r>
              <a:rPr lang="ko-KR" altLang="en-US" dirty="0"/>
              <a:t>개월 이내 </a:t>
            </a:r>
            <a:r>
              <a:rPr lang="en-US" altLang="ko-KR" dirty="0"/>
              <a:t>4,564</a:t>
            </a:r>
            <a:r>
              <a:rPr lang="ko-KR" altLang="en-US" dirty="0"/>
              <a:t>명</a:t>
            </a:r>
            <a:r>
              <a:rPr lang="en-US" altLang="ko-KR" dirty="0"/>
              <a:t>(22.3%), 6</a:t>
            </a:r>
            <a:r>
              <a:rPr lang="ko-KR" altLang="en-US" dirty="0"/>
              <a:t>개월 이내 </a:t>
            </a:r>
            <a:r>
              <a:rPr lang="en-US" altLang="ko-KR" dirty="0"/>
              <a:t>4,986</a:t>
            </a:r>
            <a:r>
              <a:rPr lang="ko-KR" altLang="en-US" dirty="0"/>
              <a:t>명</a:t>
            </a:r>
            <a:r>
              <a:rPr lang="en-US" altLang="ko-KR" dirty="0"/>
              <a:t>(24.3%), 6</a:t>
            </a:r>
            <a:r>
              <a:rPr lang="ko-KR" altLang="en-US" dirty="0"/>
              <a:t>개월 초과 </a:t>
            </a:r>
            <a:r>
              <a:rPr lang="en-US" altLang="ko-KR" dirty="0"/>
              <a:t>1,855</a:t>
            </a:r>
            <a:r>
              <a:rPr lang="ko-KR" altLang="en-US" dirty="0"/>
              <a:t>명</a:t>
            </a:r>
            <a:r>
              <a:rPr lang="en-US" altLang="ko-KR" dirty="0"/>
              <a:t>(9%)</a:t>
            </a:r>
            <a:r>
              <a:rPr lang="ko-KR" altLang="en-US" dirty="0"/>
              <a:t>으로 분석되었다</a:t>
            </a:r>
            <a:r>
              <a:rPr lang="en-US" altLang="ko-KR" dirty="0"/>
              <a:t>. </a:t>
            </a:r>
            <a:r>
              <a:rPr lang="ko-KR" altLang="en-US" dirty="0" err="1"/>
              <a:t>죄명별로는</a:t>
            </a:r>
            <a:r>
              <a:rPr lang="ko-KR" altLang="en-US" dirty="0"/>
              <a:t> 명예훼손 </a:t>
            </a:r>
            <a:r>
              <a:rPr lang="en-US" altLang="ko-KR" dirty="0"/>
              <a:t>43%, </a:t>
            </a:r>
            <a:r>
              <a:rPr lang="ko-KR" altLang="en-US" dirty="0"/>
              <a:t>모욕 </a:t>
            </a:r>
            <a:r>
              <a:rPr lang="en-US" altLang="ko-KR" dirty="0"/>
              <a:t>47.3%, </a:t>
            </a:r>
            <a:r>
              <a:rPr lang="ko-KR" altLang="en-US" dirty="0"/>
              <a:t>출판물에 의한 명예훼손 </a:t>
            </a:r>
            <a:r>
              <a:rPr lang="en-US" altLang="ko-KR" dirty="0"/>
              <a:t>40.6%, </a:t>
            </a:r>
            <a:r>
              <a:rPr lang="ko-KR" altLang="en-US" dirty="0" err="1"/>
              <a:t>정보통신망법상</a:t>
            </a:r>
            <a:r>
              <a:rPr lang="ko-KR" altLang="en-US" dirty="0"/>
              <a:t> 명예훼손 </a:t>
            </a:r>
            <a:r>
              <a:rPr lang="en-US" altLang="ko-KR" dirty="0"/>
              <a:t>39.5%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개월 이내 처리되어 비율이 높았고</a:t>
            </a:r>
            <a:r>
              <a:rPr lang="en-US" altLang="ko-KR" dirty="0"/>
              <a:t>, </a:t>
            </a:r>
            <a:r>
              <a:rPr lang="ko-KR" altLang="en-US" dirty="0"/>
              <a:t>사자 명예훼손 </a:t>
            </a:r>
            <a:r>
              <a:rPr lang="en-US" altLang="ko-KR" dirty="0"/>
              <a:t>44.6%</a:t>
            </a:r>
            <a:r>
              <a:rPr lang="ko-KR" altLang="en-US" dirty="0"/>
              <a:t>가 </a:t>
            </a:r>
            <a:r>
              <a:rPr lang="en-US" altLang="ko-KR" dirty="0"/>
              <a:t>6</a:t>
            </a:r>
            <a:r>
              <a:rPr lang="ko-KR" altLang="en-US" dirty="0"/>
              <a:t>개월 초과 범죄 중 비율이 가장 높았다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A1422-EE22-4EEC-8481-4291F4BAB1C8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01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E10D6-062A-4971-8AD8-5B38AD9E5C5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47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1897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0698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8068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7978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Shape 5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000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E10D6-062A-4971-8AD8-5B38AD9E5C5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54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8787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353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 userDrawn="1"/>
        </p:nvSpPr>
        <p:spPr>
          <a:xfrm>
            <a:off x="0" y="1"/>
            <a:ext cx="9144001" cy="6857999"/>
          </a:xfrm>
          <a:prstGeom prst="rect">
            <a:avLst/>
          </a:prstGeom>
          <a:solidFill>
            <a:srgbClr val="1353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 userDrawn="1"/>
        </p:nvSpPr>
        <p:spPr>
          <a:xfrm>
            <a:off x="0" y="6364168"/>
            <a:ext cx="9144001" cy="493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/>
          <p:cNvSpPr/>
          <p:nvPr userDrawn="1"/>
        </p:nvSpPr>
        <p:spPr>
          <a:xfrm>
            <a:off x="0" y="6321024"/>
            <a:ext cx="9144001" cy="45719"/>
          </a:xfrm>
          <a:prstGeom prst="rect">
            <a:avLst/>
          </a:prstGeom>
          <a:solidFill>
            <a:srgbClr val="6AC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386" y="3204058"/>
            <a:ext cx="4581233" cy="348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2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8056254" y="6301126"/>
            <a:ext cx="996739" cy="520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170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037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거버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816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923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312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Title">
  <p:cSld name="No 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256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ou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96745" y="1778000"/>
            <a:ext cx="7375730" cy="2584450"/>
          </a:xfrm>
        </p:spPr>
        <p:txBody>
          <a:bodyPr>
            <a:normAutofit/>
          </a:bodyPr>
          <a:lstStyle>
            <a:lvl1pPr marL="0" indent="0" algn="ctr">
              <a:buNone/>
              <a:defRPr sz="3001">
                <a:solidFill>
                  <a:srgbClr val="C90605"/>
                </a:solidFill>
                <a:latin typeface="Consolas"/>
              </a:defRPr>
            </a:lvl1pPr>
          </a:lstStyle>
          <a:p>
            <a:pPr lvl="0"/>
            <a:r>
              <a:rPr lang="en-US" dirty="0" smtClean="0"/>
              <a:t>Click to edit trenchant thought</a:t>
            </a:r>
          </a:p>
        </p:txBody>
      </p:sp>
    </p:spTree>
    <p:extLst>
      <p:ext uri="{BB962C8B-B14F-4D97-AF65-F5344CB8AC3E}">
        <p14:creationId xmlns:p14="http://schemas.microsoft.com/office/powerpoint/2010/main" val="3398130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7756" y="274639"/>
            <a:ext cx="7968722" cy="92352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756" y="1198167"/>
            <a:ext cx="7968722" cy="492799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900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407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>
          <a:xfrm>
            <a:off x="250825" y="612775"/>
            <a:ext cx="864235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5"/>
          <p:cNvSpPr txBox="1">
            <a:spLocks/>
          </p:cNvSpPr>
          <p:nvPr userDrawn="1"/>
        </p:nvSpPr>
        <p:spPr bwMode="auto">
          <a:xfrm>
            <a:off x="3258106" y="6443663"/>
            <a:ext cx="262779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/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오픈스택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소개┃ </a:t>
            </a:r>
            <a:fld id="{DC6C6CB8-FB97-4086-BDFB-9BA1DC621E1D}" type="slidenum">
              <a:rPr lang="ko-KR" altLang="en-US" sz="800">
                <a:solidFill>
                  <a:srgbClr val="89898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 eaLnBrk="1" hangingPunct="1"/>
              <a:t>‹#›</a:t>
            </a:fld>
            <a:endParaRPr lang="ko-KR" altLang="en-US" sz="800" dirty="0">
              <a:solidFill>
                <a:srgbClr val="89898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 userDrawn="1"/>
        </p:nvSpPr>
        <p:spPr bwMode="auto">
          <a:xfrm>
            <a:off x="0" y="0"/>
            <a:ext cx="9144000" cy="6127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>
              <a:spcBef>
                <a:spcPts val="0"/>
              </a:spcBef>
            </a:pPr>
            <a:endParaRPr lang="ko-KR" altLang="en-US" sz="1400" dirty="0">
              <a:latin typeface="나눔고딕 Bold" pitchFamily="50" charset="-127"/>
              <a:ea typeface="나눔고딕 Bold" pitchFamily="50" charset="-127"/>
            </a:endParaRPr>
          </a:p>
        </p:txBody>
      </p:sp>
      <p:pic>
        <p:nvPicPr>
          <p:cNvPr id="7" name="Picture 2" descr="DevStack">
            <a:extLst>
              <a:ext uri="{FF2B5EF4-FFF2-40B4-BE49-F238E27FC236}">
                <a16:creationId xmlns:a16="http://schemas.microsoft.com/office/drawing/2014/main" id="{BD5896A2-2F31-48E9-B12F-4D8B5281E4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794" y="6460538"/>
            <a:ext cx="847149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25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1353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 userDrawn="1"/>
        </p:nvSpPr>
        <p:spPr>
          <a:xfrm>
            <a:off x="0" y="1"/>
            <a:ext cx="9144001" cy="6857999"/>
          </a:xfrm>
          <a:prstGeom prst="rect">
            <a:avLst/>
          </a:prstGeom>
          <a:solidFill>
            <a:srgbClr val="1353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치안정책연구소  </a:t>
            </a:r>
            <a:r>
              <a:rPr lang="ko-KR" altLang="en-US" dirty="0" err="1" smtClean="0"/>
              <a:t>윤철희</a:t>
            </a:r>
            <a:endParaRPr lang="ko-KR" altLang="en-US" dirty="0" smtClean="0"/>
          </a:p>
          <a:p>
            <a:pPr algn="ctr"/>
            <a:r>
              <a:rPr lang="ko-KR" altLang="en-US" dirty="0" smtClean="0"/>
              <a:t>   </a:t>
            </a:r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43" name="직사각형 42"/>
          <p:cNvSpPr/>
          <p:nvPr userDrawn="1"/>
        </p:nvSpPr>
        <p:spPr>
          <a:xfrm>
            <a:off x="0" y="6364168"/>
            <a:ext cx="9144001" cy="493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/>
          <p:cNvSpPr/>
          <p:nvPr userDrawn="1"/>
        </p:nvSpPr>
        <p:spPr>
          <a:xfrm>
            <a:off x="0" y="6321024"/>
            <a:ext cx="9144001" cy="45719"/>
          </a:xfrm>
          <a:prstGeom prst="rect">
            <a:avLst/>
          </a:prstGeom>
          <a:solidFill>
            <a:srgbClr val="6AC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22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1353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1"/>
            <a:ext cx="9143999" cy="6857999"/>
          </a:xfrm>
          <a:prstGeom prst="rect">
            <a:avLst/>
          </a:prstGeom>
          <a:solidFill>
            <a:srgbClr val="1353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6ACFF7"/>
              </a:clrFrom>
              <a:clrTo>
                <a:srgbClr val="6ACF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71843" y="3059039"/>
            <a:ext cx="3037425" cy="307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9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/>
          <p:cNvSpPr/>
          <p:nvPr userDrawn="1"/>
        </p:nvSpPr>
        <p:spPr>
          <a:xfrm>
            <a:off x="-1058" y="6362700"/>
            <a:ext cx="600075" cy="496432"/>
          </a:xfrm>
          <a:prstGeom prst="rtTriangle">
            <a:avLst/>
          </a:prstGeom>
          <a:solidFill>
            <a:srgbClr val="1353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72787"/>
            <a:ext cx="9144001" cy="536831"/>
          </a:xfrm>
          <a:prstGeom prst="rect">
            <a:avLst/>
          </a:prstGeom>
          <a:solidFill>
            <a:srgbClr val="1353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제목 7"/>
          <p:cNvSpPr>
            <a:spLocks noGrp="1"/>
          </p:cNvSpPr>
          <p:nvPr>
            <p:ph type="title"/>
          </p:nvPr>
        </p:nvSpPr>
        <p:spPr>
          <a:xfrm>
            <a:off x="122325" y="743945"/>
            <a:ext cx="6901475" cy="463797"/>
          </a:xfrm>
          <a:prstGeom prst="rect">
            <a:avLst/>
          </a:prstGeom>
        </p:spPr>
        <p:txBody>
          <a:bodyPr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7231380" y="1146810"/>
            <a:ext cx="1785069" cy="38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-1058" y="6634163"/>
            <a:ext cx="357790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fld id="{24EB1361-B3EE-4B2D-BF46-F1018CD3C4E9}" type="slidenum">
              <a:rPr lang="ko-KR" altLang="en-US" sz="900" smtClean="0">
                <a:solidFill>
                  <a:schemeClr val="bg1"/>
                </a:solidFill>
              </a:rPr>
              <a:pPr eaLnBrk="1" latinLnBrk="1" hangingPunct="1">
                <a:defRPr/>
              </a:pPr>
              <a:t>‹#›</a:t>
            </a:fld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8056254" y="6301126"/>
            <a:ext cx="996739" cy="520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973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58" userDrawn="1">
          <p15:clr>
            <a:srgbClr val="FBAE40"/>
          </p15:clr>
        </p15:guide>
        <p15:guide id="4" pos="5602" userDrawn="1">
          <p15:clr>
            <a:srgbClr val="FBAE40"/>
          </p15:clr>
        </p15:guide>
        <p15:guide id="5" orient="horz" pos="411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0" y="672787"/>
            <a:ext cx="9144001" cy="536831"/>
          </a:xfrm>
          <a:prstGeom prst="rect">
            <a:avLst/>
          </a:prstGeom>
          <a:solidFill>
            <a:srgbClr val="1353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제목 7"/>
          <p:cNvSpPr>
            <a:spLocks noGrp="1"/>
          </p:cNvSpPr>
          <p:nvPr>
            <p:ph type="title"/>
          </p:nvPr>
        </p:nvSpPr>
        <p:spPr>
          <a:xfrm>
            <a:off x="122325" y="743945"/>
            <a:ext cx="6901475" cy="463797"/>
          </a:xfrm>
          <a:prstGeom prst="rect">
            <a:avLst/>
          </a:prstGeom>
        </p:spPr>
        <p:txBody>
          <a:bodyPr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endParaRPr lang="ko-KR" alt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7231380" y="1146810"/>
            <a:ext cx="1785069" cy="38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09" y="44182"/>
            <a:ext cx="883404" cy="830341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7830904" y="6088777"/>
            <a:ext cx="1265426" cy="719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0220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pos="158">
          <p15:clr>
            <a:srgbClr val="FBAE40"/>
          </p15:clr>
        </p15:guide>
        <p15:guide id="4" pos="5602">
          <p15:clr>
            <a:srgbClr val="FBAE40"/>
          </p15:clr>
        </p15:guide>
        <p15:guide id="5" orient="horz" pos="411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8056254" y="6301126"/>
            <a:ext cx="996739" cy="520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708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3" t="118" r="12563" b="118"/>
          <a:stretch/>
        </p:blipFill>
        <p:spPr>
          <a:xfrm>
            <a:off x="1" y="-14514"/>
            <a:ext cx="9144000" cy="686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375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45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353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47" y="5854362"/>
            <a:ext cx="1513470" cy="991079"/>
          </a:xfrm>
          <a:prstGeom prst="rect">
            <a:avLst/>
          </a:prstGeom>
        </p:spPr>
      </p:pic>
      <p:pic>
        <p:nvPicPr>
          <p:cNvPr id="6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503" y="5700060"/>
            <a:ext cx="1274244" cy="1157940"/>
          </a:xfrm>
          <a:prstGeom prst="rect">
            <a:avLst/>
          </a:prstGeom>
        </p:spPr>
      </p:pic>
      <p:pic>
        <p:nvPicPr>
          <p:cNvPr id="9" name="Picture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532" y="4900641"/>
            <a:ext cx="1410944" cy="1264479"/>
          </a:xfrm>
          <a:prstGeom prst="rect">
            <a:avLst/>
          </a:prstGeom>
        </p:spPr>
      </p:pic>
      <p:pic>
        <p:nvPicPr>
          <p:cNvPr id="10" name="Picture 2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345" y="4900641"/>
            <a:ext cx="1235187" cy="1220541"/>
          </a:xfrm>
          <a:prstGeom prst="rect">
            <a:avLst/>
          </a:prstGeom>
        </p:spPr>
      </p:pic>
      <p:pic>
        <p:nvPicPr>
          <p:cNvPr id="11" name="Picture 2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010" y="4857533"/>
            <a:ext cx="1547645" cy="1430473"/>
          </a:xfrm>
          <a:prstGeom prst="rect">
            <a:avLst/>
          </a:prstGeom>
        </p:spPr>
      </p:pic>
      <p:pic>
        <p:nvPicPr>
          <p:cNvPr id="12" name="Picture 2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604" y="5002901"/>
            <a:ext cx="1724211" cy="1166836"/>
          </a:xfrm>
          <a:prstGeom prst="rect">
            <a:avLst/>
          </a:prstGeom>
        </p:spPr>
      </p:pic>
      <p:pic>
        <p:nvPicPr>
          <p:cNvPr id="13" name="Picture 2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642" y="5644429"/>
            <a:ext cx="1567174" cy="1201012"/>
          </a:xfrm>
          <a:prstGeom prst="rect">
            <a:avLst/>
          </a:prstGeom>
        </p:spPr>
      </p:pic>
      <p:pic>
        <p:nvPicPr>
          <p:cNvPr id="14" name="Picture 2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349" y="5829951"/>
            <a:ext cx="1352359" cy="1015490"/>
          </a:xfrm>
          <a:prstGeom prst="rect">
            <a:avLst/>
          </a:prstGeom>
        </p:spPr>
      </p:pic>
      <p:pic>
        <p:nvPicPr>
          <p:cNvPr id="21" name="Picture 3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679" y="5586319"/>
            <a:ext cx="1294290" cy="125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824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4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353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721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855" y="6393426"/>
            <a:ext cx="903651" cy="442452"/>
          </a:xfrm>
          <a:prstGeom prst="rect">
            <a:avLst/>
          </a:prstGeom>
        </p:spPr>
      </p:pic>
      <p:sp>
        <p:nvSpPr>
          <p:cNvPr id="3" name="직사각형 2"/>
          <p:cNvSpPr/>
          <p:nvPr userDrawn="1"/>
        </p:nvSpPr>
        <p:spPr>
          <a:xfrm>
            <a:off x="7830904" y="6088777"/>
            <a:ext cx="1265426" cy="719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42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8" r:id="rId2"/>
    <p:sldLayoutId id="2147483662" r:id="rId3"/>
    <p:sldLayoutId id="2147483665" r:id="rId4"/>
    <p:sldLayoutId id="2147483689" r:id="rId5"/>
    <p:sldLayoutId id="2147483687" r:id="rId6"/>
    <p:sldLayoutId id="2147483685" r:id="rId7"/>
    <p:sldLayoutId id="2147483686" r:id="rId8"/>
    <p:sldLayoutId id="2147483681" r:id="rId9"/>
    <p:sldLayoutId id="2147483682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3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gif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499001" y="1503854"/>
            <a:ext cx="8232044" cy="175432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270" h="1270"/>
          </a:sp3d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4000" b="1" dirty="0" err="1" smtClean="0">
                <a:solidFill>
                  <a:schemeClr val="bg1"/>
                </a:solidFill>
                <a:latin typeface="+mj-ea"/>
                <a:ea typeface="+mj-ea"/>
                <a:cs typeface="Tahoma" panose="020B0604030504040204" pitchFamily="34" charset="0"/>
              </a:rPr>
              <a:t>쿠버네티스를</a:t>
            </a:r>
            <a:r>
              <a:rPr lang="ko-KR" altLang="en-US" sz="4000" b="1" dirty="0" smtClean="0">
                <a:solidFill>
                  <a:schemeClr val="bg1"/>
                </a:solidFill>
                <a:latin typeface="+mj-ea"/>
                <a:ea typeface="+mj-ea"/>
                <a:cs typeface="Tahoma" panose="020B0604030504040204" pitchFamily="34" charset="0"/>
              </a:rPr>
              <a:t> 이용한 정보시스템 구축과 활용</a:t>
            </a:r>
            <a:endParaRPr lang="en-US" altLang="ko-KR" sz="4000" b="1" dirty="0">
              <a:solidFill>
                <a:schemeClr val="bg1"/>
              </a:solidFill>
              <a:latin typeface="+mj-ea"/>
              <a:ea typeface="+mj-ea"/>
              <a:cs typeface="Tahoma" panose="020B0604030504040204" pitchFamily="34" charset="0"/>
            </a:endParaRPr>
          </a:p>
          <a:p>
            <a:pPr algn="r"/>
            <a:endParaRPr lang="en-US" dirty="0">
              <a:solidFill>
                <a:schemeClr val="bg1"/>
              </a:solidFill>
              <a:latin typeface="+mj-ea"/>
              <a:ea typeface="+mj-ea"/>
              <a:cs typeface="Tahoma" panose="020B0604030504040204" pitchFamily="34" charset="0"/>
            </a:endParaRPr>
          </a:p>
          <a:p>
            <a:pPr algn="r"/>
            <a:r>
              <a:rPr lang="en-US" sz="1600" dirty="0" smtClean="0">
                <a:solidFill>
                  <a:schemeClr val="bg1"/>
                </a:solidFill>
                <a:latin typeface="+mj-ea"/>
                <a:ea typeface="+mj-ea"/>
                <a:cs typeface="Tahoma" panose="020B0604030504040204" pitchFamily="34" charset="0"/>
              </a:rPr>
              <a:t>-</a:t>
            </a:r>
            <a:endParaRPr lang="en-US" dirty="0">
              <a:solidFill>
                <a:schemeClr val="bg1"/>
              </a:solidFill>
              <a:latin typeface="+mj-ea"/>
              <a:ea typeface="+mj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1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/>
        </p:nvSpPr>
        <p:spPr>
          <a:xfrm>
            <a:off x="1058189" y="492117"/>
            <a:ext cx="3249300" cy="68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en" sz="3976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isolation</a:t>
            </a:r>
            <a:endParaRPr sz="3976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1527400" y="2228139"/>
            <a:ext cx="2037400" cy="1818348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Shape 491"/>
          <p:cNvSpPr txBox="1"/>
          <p:nvPr/>
        </p:nvSpPr>
        <p:spPr>
          <a:xfrm>
            <a:off x="1558200" y="2228138"/>
            <a:ext cx="1975800" cy="37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cgroups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42" indent="-31752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cpu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42" indent="-31752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memory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42" indent="-31752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network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42" indent="-31752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etc.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3805100" y="2228139"/>
            <a:ext cx="2037400" cy="1818348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3835900" y="2197579"/>
            <a:ext cx="1975800" cy="37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namespaces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42" indent="-31752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pids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42" indent="-31752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mnts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42" indent="-31752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etc.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1566951" y="4192224"/>
            <a:ext cx="4284300" cy="505182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Shape 495"/>
          <p:cNvSpPr txBox="1"/>
          <p:nvPr/>
        </p:nvSpPr>
        <p:spPr>
          <a:xfrm>
            <a:off x="2470100" y="4274470"/>
            <a:ext cx="2471700" cy="22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Chroot (filesystem)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76342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/>
        </p:nvSpPr>
        <p:spPr>
          <a:xfrm>
            <a:off x="1527400" y="4187248"/>
            <a:ext cx="6304600" cy="1161402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1823126" y="4441952"/>
            <a:ext cx="977778" cy="652004"/>
          </a:xfrm>
          <a:prstGeom prst="flowChartDocumen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sz="14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3095925" y="4441938"/>
            <a:ext cx="977778" cy="652004"/>
          </a:xfrm>
          <a:prstGeom prst="flowChartDocumen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sz="14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Shape 512"/>
          <p:cNvSpPr/>
          <p:nvPr/>
        </p:nvSpPr>
        <p:spPr>
          <a:xfrm>
            <a:off x="1527400" y="2893011"/>
            <a:ext cx="6304600" cy="1161402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Shape 513"/>
          <p:cNvSpPr/>
          <p:nvPr/>
        </p:nvSpPr>
        <p:spPr>
          <a:xfrm>
            <a:off x="4366425" y="3147701"/>
            <a:ext cx="977778" cy="652004"/>
          </a:xfrm>
          <a:prstGeom prst="flowChartDocumen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sz="14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Shape 514"/>
          <p:cNvSpPr txBox="1"/>
          <p:nvPr/>
        </p:nvSpPr>
        <p:spPr>
          <a:xfrm>
            <a:off x="5713626" y="4501930"/>
            <a:ext cx="1975800" cy="68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Read-only Layer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5" name="Shape 515"/>
          <p:cNvSpPr txBox="1"/>
          <p:nvPr/>
        </p:nvSpPr>
        <p:spPr>
          <a:xfrm>
            <a:off x="5713626" y="3207680"/>
            <a:ext cx="1975800" cy="68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Read-only Layer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6" name="Shape 516"/>
          <p:cNvSpPr txBox="1"/>
          <p:nvPr/>
        </p:nvSpPr>
        <p:spPr>
          <a:xfrm>
            <a:off x="380526" y="474784"/>
            <a:ext cx="7308900" cy="68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en" sz="3976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container images</a:t>
            </a:r>
            <a:endParaRPr sz="3976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79736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/>
        </p:nvSpPr>
        <p:spPr>
          <a:xfrm>
            <a:off x="1527400" y="4187248"/>
            <a:ext cx="6304600" cy="1161402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Shape 522"/>
          <p:cNvSpPr/>
          <p:nvPr/>
        </p:nvSpPr>
        <p:spPr>
          <a:xfrm>
            <a:off x="1823126" y="4441952"/>
            <a:ext cx="977778" cy="652004"/>
          </a:xfrm>
          <a:prstGeom prst="flowChartDocumen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sz="14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3095925" y="4441938"/>
            <a:ext cx="977778" cy="652004"/>
          </a:xfrm>
          <a:prstGeom prst="flowChartDocumen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sz="14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Shape 524"/>
          <p:cNvSpPr/>
          <p:nvPr/>
        </p:nvSpPr>
        <p:spPr>
          <a:xfrm>
            <a:off x="1527400" y="2893011"/>
            <a:ext cx="6304600" cy="1161402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Shape 525"/>
          <p:cNvSpPr/>
          <p:nvPr/>
        </p:nvSpPr>
        <p:spPr>
          <a:xfrm>
            <a:off x="4366425" y="3147701"/>
            <a:ext cx="977778" cy="652004"/>
          </a:xfrm>
          <a:prstGeom prst="flowChartDocumen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sz="14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Shape 526"/>
          <p:cNvSpPr txBox="1"/>
          <p:nvPr/>
        </p:nvSpPr>
        <p:spPr>
          <a:xfrm>
            <a:off x="5713626" y="4501930"/>
            <a:ext cx="1975800" cy="68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Read-only Layer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7" name="Shape 527"/>
          <p:cNvSpPr txBox="1"/>
          <p:nvPr/>
        </p:nvSpPr>
        <p:spPr>
          <a:xfrm>
            <a:off x="5713626" y="3207680"/>
            <a:ext cx="1975800" cy="68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Read-only Layer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1527400" y="1954216"/>
            <a:ext cx="6304600" cy="770501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Shape 529"/>
          <p:cNvSpPr txBox="1"/>
          <p:nvPr/>
        </p:nvSpPr>
        <p:spPr>
          <a:xfrm>
            <a:off x="5718525" y="2182863"/>
            <a:ext cx="1975800" cy="68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Writable Layer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0" name="Shape 530"/>
          <p:cNvSpPr txBox="1"/>
          <p:nvPr/>
        </p:nvSpPr>
        <p:spPr>
          <a:xfrm>
            <a:off x="380526" y="466116"/>
            <a:ext cx="7308900" cy="68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en" sz="3976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container images</a:t>
            </a:r>
            <a:endParaRPr sz="3976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40569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/>
        </p:nvSpPr>
        <p:spPr>
          <a:xfrm>
            <a:off x="1527400" y="4187248"/>
            <a:ext cx="6304600" cy="1161402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Shape 536"/>
          <p:cNvSpPr/>
          <p:nvPr/>
        </p:nvSpPr>
        <p:spPr>
          <a:xfrm>
            <a:off x="1823126" y="4441952"/>
            <a:ext cx="977778" cy="652004"/>
          </a:xfrm>
          <a:prstGeom prst="flowChartDocumen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sz="14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3095925" y="4441938"/>
            <a:ext cx="977778" cy="652004"/>
          </a:xfrm>
          <a:prstGeom prst="flowChartDocumen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sz="14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4404775" y="4441938"/>
            <a:ext cx="977778" cy="652004"/>
          </a:xfrm>
          <a:prstGeom prst="flowChartDocumen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sz="14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Shape 539"/>
          <p:cNvSpPr txBox="1"/>
          <p:nvPr/>
        </p:nvSpPr>
        <p:spPr>
          <a:xfrm>
            <a:off x="5713626" y="4501930"/>
            <a:ext cx="1975800" cy="68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Container Image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chroot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0" name="Shape 540"/>
          <p:cNvSpPr txBox="1"/>
          <p:nvPr/>
        </p:nvSpPr>
        <p:spPr>
          <a:xfrm>
            <a:off x="282912" y="556624"/>
            <a:ext cx="8462100" cy="68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>
              <a:buClr>
                <a:srgbClr val="000000"/>
              </a:buClr>
              <a:buSzPts val="3600"/>
            </a:pPr>
            <a:r>
              <a:rPr lang="en" sz="3601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container = image + isolation</a:t>
            </a:r>
            <a:endParaRPr sz="3601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1527400" y="2228139"/>
            <a:ext cx="2037400" cy="1818348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1558200" y="2228138"/>
            <a:ext cx="1975800" cy="37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cgroups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42" indent="-31752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cpu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42" indent="-31752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memory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42" indent="-31752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network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42" indent="-31752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etc.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3805100" y="2228139"/>
            <a:ext cx="2037400" cy="1818348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Shape 544"/>
          <p:cNvSpPr txBox="1"/>
          <p:nvPr/>
        </p:nvSpPr>
        <p:spPr>
          <a:xfrm>
            <a:off x="3835900" y="2197579"/>
            <a:ext cx="1975800" cy="37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namespaces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42" indent="-31752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pids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42" indent="-31752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mnts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42" indent="-317529">
              <a:buClr>
                <a:srgbClr val="000000"/>
              </a:buClr>
              <a:buSzPts val="1400"/>
              <a:buFont typeface="Roboto Mono"/>
              <a:buChar char="●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etc.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12928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도커이미지와</a:t>
            </a:r>
            <a:r>
              <a:rPr lang="ko-KR" altLang="en-US" dirty="0" smtClean="0"/>
              <a:t> 컨테이너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9571" y="4126325"/>
            <a:ext cx="2720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이미지는 서비스운영에 필요한 서버프로그램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 된 실행파일을</a:t>
            </a:r>
            <a:endParaRPr lang="en-US" altLang="ko-KR" dirty="0" smtClean="0"/>
          </a:p>
          <a:p>
            <a:r>
              <a:rPr lang="ko-KR" altLang="en-US" dirty="0" err="1" smtClean="0"/>
              <a:t>묶어논</a:t>
            </a:r>
            <a:r>
              <a:rPr lang="ko-KR" altLang="en-US" dirty="0" smtClean="0"/>
              <a:t> 형태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78837" y="4324830"/>
            <a:ext cx="2720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컨테이너는 이미지를 실행한 상태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이미지로 여러 개의 </a:t>
            </a:r>
            <a:r>
              <a:rPr lang="ko-KR" altLang="en-US" dirty="0" err="1" smtClean="0"/>
              <a:t>컨테어너를</a:t>
            </a:r>
            <a:r>
              <a:rPr lang="ko-KR" altLang="en-US" dirty="0" smtClean="0"/>
              <a:t> 만들 수 있음</a:t>
            </a:r>
            <a:endParaRPr lang="ko-KR" altLang="en-US" dirty="0"/>
          </a:p>
        </p:txBody>
      </p:sp>
      <p:sp>
        <p:nvSpPr>
          <p:cNvPr id="5" name="오른쪽 화살표 4"/>
          <p:cNvSpPr/>
          <p:nvPr/>
        </p:nvSpPr>
        <p:spPr>
          <a:xfrm>
            <a:off x="3473183" y="4202321"/>
            <a:ext cx="983556" cy="445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846" y="2850776"/>
            <a:ext cx="2374128" cy="106039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35" y="2850776"/>
            <a:ext cx="1148528" cy="97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88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2325" y="743945"/>
            <a:ext cx="8099591" cy="463797"/>
          </a:xfrm>
        </p:spPr>
        <p:txBody>
          <a:bodyPr/>
          <a:lstStyle/>
          <a:p>
            <a:r>
              <a:rPr lang="ko-KR" altLang="en-US" dirty="0" smtClean="0"/>
              <a:t>왜 </a:t>
            </a:r>
            <a:r>
              <a:rPr lang="ko-KR" altLang="en-US" dirty="0" err="1" smtClean="0"/>
              <a:t>도커</a:t>
            </a:r>
            <a:r>
              <a:rPr lang="en-US" altLang="ko-KR" dirty="0" smtClean="0"/>
              <a:t>? Immutable </a:t>
            </a:r>
            <a:r>
              <a:rPr lang="en-US" altLang="ko-KR" dirty="0" err="1" smtClean="0"/>
              <a:t>infrasturucture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패러다임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7364" y="3296449"/>
            <a:ext cx="1844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서버 대수가 많아지면서 일일이 세팅하기가 </a:t>
            </a:r>
            <a:r>
              <a:rPr lang="ko-KR" altLang="en-US" dirty="0" err="1" smtClean="0"/>
              <a:t>힘들어짐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64545" y="2896754"/>
            <a:ext cx="2060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호스트</a:t>
            </a:r>
            <a:r>
              <a:rPr lang="en-US" altLang="ko-KR" dirty="0" smtClean="0"/>
              <a:t>OS</a:t>
            </a:r>
            <a:r>
              <a:rPr lang="ko-KR" altLang="en-US" dirty="0" smtClean="0"/>
              <a:t>와 서비스 </a:t>
            </a:r>
            <a:r>
              <a:rPr lang="ko-KR" altLang="en-US" dirty="0" err="1" smtClean="0"/>
              <a:t>운영환경</a:t>
            </a:r>
            <a:r>
              <a:rPr lang="ko-KR" altLang="en-US" dirty="0" smtClean="0"/>
              <a:t> 분리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- </a:t>
            </a:r>
            <a:r>
              <a:rPr lang="ko-KR" altLang="en-US" dirty="0" err="1" smtClean="0"/>
              <a:t>한번설정한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운영환경은</a:t>
            </a:r>
            <a:r>
              <a:rPr lang="ko-KR" altLang="en-US" dirty="0" smtClean="0"/>
              <a:t> 변경하지 않는다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immutalble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>
            <a:off x="1920369" y="3650475"/>
            <a:ext cx="814507" cy="400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5230906" y="3910451"/>
            <a:ext cx="814507" cy="400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351174" y="3019450"/>
            <a:ext cx="206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서비스 </a:t>
            </a:r>
            <a:r>
              <a:rPr lang="ko-KR" altLang="en-US" dirty="0" err="1" smtClean="0"/>
              <a:t>운영환경을</a:t>
            </a:r>
            <a:r>
              <a:rPr lang="ko-KR" altLang="en-US" dirty="0" smtClean="0"/>
              <a:t> 이미지로 생성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서버에 배포하여 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703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서버에 배포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02" y="1669243"/>
            <a:ext cx="8034396" cy="351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6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온프레미스</a:t>
            </a:r>
            <a:r>
              <a:rPr lang="en-US" altLang="ko-KR" dirty="0" smtClean="0"/>
              <a:t> Cloud </a:t>
            </a:r>
            <a:r>
              <a:rPr lang="ko-KR" altLang="en-US" dirty="0" smtClean="0"/>
              <a:t>기술</a:t>
            </a:r>
            <a:endParaRPr lang="ko-KR" altLang="en-US" dirty="0"/>
          </a:p>
        </p:txBody>
      </p:sp>
      <p:sp>
        <p:nvSpPr>
          <p:cNvPr id="34" name="speed"/>
          <p:cNvSpPr txBox="1">
            <a:spLocks noChangeArrowheads="1"/>
          </p:cNvSpPr>
          <p:nvPr/>
        </p:nvSpPr>
        <p:spPr bwMode="auto">
          <a:xfrm>
            <a:off x="7234084" y="950532"/>
            <a:ext cx="1784554" cy="15234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ctr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200" b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lang="en-US" altLang="ko-KR" sz="1100" dirty="0">
                <a:solidFill>
                  <a:srgbClr val="AFFBC8"/>
                </a:solidFill>
                <a:latin typeface="+mn-ea"/>
              </a:rPr>
              <a:t>Big Data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224AB4-F413-4BF2-8EB7-B5FBC7265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406" y="4890537"/>
            <a:ext cx="1479644" cy="1852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C12D29-EB21-4AF5-A564-5D5A8823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58" y="1654485"/>
            <a:ext cx="2242362" cy="1498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61F92D-FB62-433B-99A3-1D409FB81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92" y="4321212"/>
            <a:ext cx="1527258" cy="1687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19B83A-5194-4590-9A1A-7A3BEB996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269" y="2065724"/>
            <a:ext cx="1894145" cy="1687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8FDD24-7CF8-477A-B7FB-9A08C8354F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5522" y="3063592"/>
            <a:ext cx="2437088" cy="1687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래픽 2" descr="돋보기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7925" t="7524" r="7599" b="7873"/>
          <a:stretch/>
        </p:blipFill>
        <p:spPr>
          <a:xfrm rot="20003832">
            <a:off x="1489541" y="849645"/>
            <a:ext cx="5966246" cy="597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51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/>
        </p:nvSpPr>
        <p:spPr>
          <a:xfrm>
            <a:off x="1929150" y="5135845"/>
            <a:ext cx="7170300" cy="68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>
              <a:buClr>
                <a:srgbClr val="000000"/>
              </a:buClr>
              <a:buSzPts val="900"/>
            </a:pPr>
            <a:r>
              <a:rPr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Source: Shippable.com http://blog.shippable.com/why-the-adoption-of-kubernetes-will-explode-in-2018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15" name="Shape 3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960" y="1583701"/>
            <a:ext cx="6163075" cy="355214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x="174658" y="675422"/>
            <a:ext cx="8868900" cy="56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2401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kubernetes = major community support</a:t>
            </a:r>
            <a:endParaRPr sz="2401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61066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3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626" y="3312121"/>
            <a:ext cx="2951601" cy="1660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2802" y="3490641"/>
            <a:ext cx="2657475" cy="137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87651" y="3392841"/>
            <a:ext cx="2283325" cy="15675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86367" y="658103"/>
            <a:ext cx="7375525" cy="52931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every cloud supports </a:t>
            </a:r>
            <a:r>
              <a:rPr lang="en-US" dirty="0" err="1" smtClean="0">
                <a:solidFill>
                  <a:schemeClr val="bg1"/>
                </a:solidFill>
              </a:rPr>
              <a:t>kubernetes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2841" y="5013339"/>
            <a:ext cx="1468672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50" dirty="0"/>
              <a:t>https://</a:t>
            </a:r>
            <a:r>
              <a:rPr lang="en-US" sz="750" dirty="0" err="1"/>
              <a:t>www.sinax.be</a:t>
            </a:r>
            <a:r>
              <a:rPr lang="en-US" sz="750" dirty="0"/>
              <a:t>/en/</a:t>
            </a:r>
            <a:r>
              <a:rPr lang="en-US" sz="750" dirty="0" err="1"/>
              <a:t>aws</a:t>
            </a:r>
            <a:r>
              <a:rPr lang="en-US" sz="750" dirty="0"/>
              <a:t>/</a:t>
            </a:r>
          </a:p>
        </p:txBody>
      </p:sp>
      <p:sp>
        <p:nvSpPr>
          <p:cNvPr id="4" name="Rectangle 3"/>
          <p:cNvSpPr/>
          <p:nvPr/>
        </p:nvSpPr>
        <p:spPr>
          <a:xfrm>
            <a:off x="662841" y="5111965"/>
            <a:ext cx="4570809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https://</a:t>
            </a:r>
            <a:r>
              <a:rPr lang="en-US" sz="750" dirty="0" err="1"/>
              <a:t>www.westconcomstor.com</a:t>
            </a:r>
            <a:r>
              <a:rPr lang="en-US" sz="750" dirty="0"/>
              <a:t>/</a:t>
            </a:r>
            <a:r>
              <a:rPr lang="en-US" sz="750" dirty="0" err="1"/>
              <a:t>za</a:t>
            </a:r>
            <a:r>
              <a:rPr lang="en-US" sz="750" dirty="0"/>
              <a:t>/en/vendors/</a:t>
            </a:r>
            <a:r>
              <a:rPr lang="en-US" sz="750" dirty="0" err="1"/>
              <a:t>wc</a:t>
            </a:r>
            <a:r>
              <a:rPr lang="en-US" sz="750" dirty="0"/>
              <a:t>-vendors/</a:t>
            </a:r>
            <a:r>
              <a:rPr lang="en-US" sz="750" dirty="0" err="1"/>
              <a:t>microsoft</a:t>
            </a:r>
            <a:r>
              <a:rPr lang="en-US" sz="750" dirty="0"/>
              <a:t>-azure-EN-</a:t>
            </a:r>
            <a:r>
              <a:rPr lang="en-US" sz="750" dirty="0" err="1"/>
              <a:t>UK.html</a:t>
            </a:r>
            <a:endParaRPr lang="en-US" sz="750" dirty="0"/>
          </a:p>
        </p:txBody>
      </p:sp>
      <p:sp>
        <p:nvSpPr>
          <p:cNvPr id="5" name="Rectangle 4"/>
          <p:cNvSpPr/>
          <p:nvPr/>
        </p:nvSpPr>
        <p:spPr>
          <a:xfrm>
            <a:off x="662841" y="5226858"/>
            <a:ext cx="4570809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/>
              <a:t>https://www.g2crowd.com/products/</a:t>
            </a:r>
            <a:r>
              <a:rPr lang="en-US" sz="750" dirty="0" err="1"/>
              <a:t>google</a:t>
            </a:r>
            <a:r>
              <a:rPr lang="en-US" sz="750" dirty="0"/>
              <a:t>-</a:t>
            </a:r>
            <a:r>
              <a:rPr lang="en-US" sz="750" dirty="0" err="1"/>
              <a:t>kubernetes</a:t>
            </a:r>
            <a:r>
              <a:rPr lang="en-US" sz="750" dirty="0"/>
              <a:t>-engine-</a:t>
            </a:r>
            <a:r>
              <a:rPr lang="en-US" sz="750" dirty="0" err="1"/>
              <a:t>gke</a:t>
            </a:r>
            <a:r>
              <a:rPr lang="en-US" sz="750" dirty="0"/>
              <a:t>/details</a:t>
            </a:r>
          </a:p>
        </p:txBody>
      </p:sp>
    </p:spTree>
    <p:extLst>
      <p:ext uri="{BB962C8B-B14F-4D97-AF65-F5344CB8AC3E}">
        <p14:creationId xmlns:p14="http://schemas.microsoft.com/office/powerpoint/2010/main" val="324055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559600"/>
            <a:ext cx="9144000" cy="4460200"/>
          </a:xfrm>
          <a:prstGeom prst="rect">
            <a:avLst/>
          </a:prstGeom>
          <a:solidFill>
            <a:srgbClr val="6ACFF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9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47"/>
          <a:stretch/>
        </p:blipFill>
        <p:spPr>
          <a:xfrm>
            <a:off x="6155502" y="4607960"/>
            <a:ext cx="2934024" cy="1398861"/>
          </a:xfrm>
          <a:prstGeom prst="rect">
            <a:avLst/>
          </a:prstGeom>
        </p:spPr>
      </p:pic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569706" y="2460367"/>
            <a:ext cx="6530121" cy="1107996"/>
          </a:xfrm>
          <a:prstGeom prst="rect">
            <a:avLst/>
          </a:prstGeom>
          <a:noFill/>
          <a:extLst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228600" indent="-228600" algn="l" latinLnBrk="0">
              <a:lnSpc>
                <a:spcPct val="200000"/>
              </a:lnSpc>
              <a:buAutoNum type="arabicPeriod"/>
            </a:pPr>
            <a:r>
              <a:rPr lang="ko-KR" altLang="en-US" sz="1200" b="0" dirty="0" err="1" smtClean="0">
                <a:solidFill>
                  <a:schemeClr val="bg2">
                    <a:lumMod val="25000"/>
                  </a:schemeClr>
                </a:solidFill>
                <a:effectLst/>
                <a:latin typeface="+mn-ea"/>
                <a:ea typeface="+mn-ea"/>
              </a:rPr>
              <a:t>쿠버네티스</a:t>
            </a:r>
            <a:endParaRPr lang="en-US" altLang="ko-KR" sz="1200" b="0" dirty="0" smtClean="0">
              <a:solidFill>
                <a:schemeClr val="bg2">
                  <a:lumMod val="25000"/>
                </a:schemeClr>
              </a:solidFill>
              <a:effectLst/>
              <a:latin typeface="+mn-ea"/>
              <a:ea typeface="+mn-ea"/>
            </a:endParaRPr>
          </a:p>
          <a:p>
            <a:pPr marL="228600" indent="-228600" algn="l" latinLnBrk="0">
              <a:lnSpc>
                <a:spcPct val="200000"/>
              </a:lnSpc>
              <a:buAutoNum type="arabicPeriod"/>
            </a:pPr>
            <a:r>
              <a:rPr lang="ko-KR" altLang="en-US" sz="1200" b="0" dirty="0" err="1" smtClean="0">
                <a:solidFill>
                  <a:schemeClr val="bg2">
                    <a:lumMod val="25000"/>
                  </a:schemeClr>
                </a:solidFill>
                <a:effectLst/>
                <a:latin typeface="+mn-ea"/>
                <a:ea typeface="+mn-ea"/>
              </a:rPr>
              <a:t>오픈스택</a:t>
            </a:r>
            <a:endParaRPr lang="en-US" altLang="ko-KR" sz="1200" b="0" dirty="0" smtClean="0">
              <a:solidFill>
                <a:schemeClr val="bg2">
                  <a:lumMod val="25000"/>
                </a:schemeClr>
              </a:solidFill>
              <a:effectLst/>
              <a:latin typeface="+mn-ea"/>
              <a:ea typeface="+mn-ea"/>
            </a:endParaRPr>
          </a:p>
          <a:p>
            <a:pPr marL="228600" indent="-228600" algn="l" latinLnBrk="0">
              <a:lnSpc>
                <a:spcPct val="200000"/>
              </a:lnSpc>
              <a:buAutoNum type="arabicPeriod"/>
            </a:pPr>
            <a:r>
              <a:rPr lang="en-US" altLang="ko-KR" sz="1200" b="0" dirty="0" smtClean="0">
                <a:solidFill>
                  <a:schemeClr val="bg2">
                    <a:lumMod val="25000"/>
                  </a:schemeClr>
                </a:solidFill>
                <a:effectLst/>
                <a:latin typeface="+mn-ea"/>
                <a:ea typeface="+mn-ea"/>
              </a:rPr>
              <a:t>Analysis (</a:t>
            </a:r>
            <a:r>
              <a:rPr lang="ko-KR" altLang="en-US" sz="1200" b="0" dirty="0" smtClean="0">
                <a:solidFill>
                  <a:schemeClr val="bg2">
                    <a:lumMod val="25000"/>
                  </a:schemeClr>
                </a:solidFill>
                <a:effectLst/>
                <a:latin typeface="+mn-ea"/>
                <a:ea typeface="+mn-ea"/>
              </a:rPr>
              <a:t>데이터 </a:t>
            </a:r>
            <a:r>
              <a:rPr lang="ko-KR" altLang="en-US" sz="1200" b="0" dirty="0">
                <a:solidFill>
                  <a:schemeClr val="bg2">
                    <a:lumMod val="25000"/>
                  </a:schemeClr>
                </a:solidFill>
                <a:effectLst/>
                <a:latin typeface="+mn-ea"/>
                <a:ea typeface="+mn-ea"/>
              </a:rPr>
              <a:t>분석 </a:t>
            </a:r>
            <a:r>
              <a:rPr lang="ko-KR" altLang="en-US" sz="1200" b="0" dirty="0" smtClean="0">
                <a:solidFill>
                  <a:schemeClr val="bg2">
                    <a:lumMod val="25000"/>
                  </a:schemeClr>
                </a:solidFill>
                <a:effectLst/>
                <a:latin typeface="+mn-ea"/>
                <a:ea typeface="+mn-ea"/>
              </a:rPr>
              <a:t>프로젝트</a:t>
            </a:r>
            <a:r>
              <a:rPr lang="en-US" altLang="ko-KR" sz="1200" b="0" dirty="0" smtClean="0">
                <a:solidFill>
                  <a:schemeClr val="bg2">
                    <a:lumMod val="25000"/>
                  </a:schemeClr>
                </a:solidFill>
                <a:effectLst/>
                <a:latin typeface="+mn-ea"/>
                <a:ea typeface="+mn-ea"/>
              </a:rPr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1285875"/>
            <a:ext cx="9144001" cy="809473"/>
          </a:xfrm>
          <a:prstGeom prst="rect">
            <a:avLst/>
          </a:prstGeom>
          <a:solidFill>
            <a:srgbClr val="1353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speed"/>
          <p:cNvSpPr txBox="1">
            <a:spLocks noChangeArrowheads="1"/>
          </p:cNvSpPr>
          <p:nvPr/>
        </p:nvSpPr>
        <p:spPr bwMode="auto">
          <a:xfrm>
            <a:off x="318355" y="1522866"/>
            <a:ext cx="2616574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ctr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200" b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 latinLnBrk="0"/>
            <a:r>
              <a:rPr lang="ko-KR" altLang="en-US" sz="2800" dirty="0">
                <a:latin typeface="+mn-ea"/>
                <a:ea typeface="+mn-ea"/>
              </a:rPr>
              <a:t>목차</a:t>
            </a:r>
            <a:endParaRPr lang="en-US" altLang="ko-KR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721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"/>
          <a:stretch/>
        </p:blipFill>
        <p:spPr>
          <a:xfrm>
            <a:off x="38731" y="1243757"/>
            <a:ext cx="9105269" cy="497297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 txBox="1"/>
          <p:nvPr/>
        </p:nvSpPr>
        <p:spPr>
          <a:xfrm>
            <a:off x="203701" y="1080714"/>
            <a:ext cx="8107500" cy="1272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en" sz="3976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kubernetes started life as a successor to  google’s borg project...</a:t>
            </a:r>
            <a:endParaRPr sz="3976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3701" y="5840822"/>
            <a:ext cx="4570809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</a:rPr>
              <a:t>https://</a:t>
            </a:r>
            <a:r>
              <a:rPr lang="en-US" sz="750" dirty="0" err="1">
                <a:solidFill>
                  <a:schemeClr val="bg1"/>
                </a:solidFill>
              </a:rPr>
              <a:t>cloud.google.com</a:t>
            </a:r>
            <a:r>
              <a:rPr lang="en-US" sz="750" dirty="0">
                <a:solidFill>
                  <a:schemeClr val="bg1"/>
                </a:solidFill>
              </a:rPr>
              <a:t>/security/encryption-in-transit/</a:t>
            </a:r>
          </a:p>
        </p:txBody>
      </p:sp>
    </p:spTree>
    <p:extLst>
      <p:ext uri="{BB962C8B-B14F-4D97-AF65-F5344CB8AC3E}">
        <p14:creationId xmlns:p14="http://schemas.microsoft.com/office/powerpoint/2010/main" val="46684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Shape 3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776" y="1914331"/>
            <a:ext cx="7524551" cy="349055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/>
          <p:nvPr/>
        </p:nvSpPr>
        <p:spPr>
          <a:xfrm>
            <a:off x="2081550" y="5364504"/>
            <a:ext cx="7170300" cy="68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>
              <a:buClr>
                <a:srgbClr val="000000"/>
              </a:buClr>
              <a:buSzPts val="900"/>
            </a:pPr>
            <a:r>
              <a:rPr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Source: Shippable.com http://blog.shippable.com/why-the-adoption-of-kubernetes-will-explode-in-2018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8" name="Shape 378"/>
          <p:cNvSpPr txBox="1"/>
          <p:nvPr/>
        </p:nvSpPr>
        <p:spPr>
          <a:xfrm>
            <a:off x="35980" y="709993"/>
            <a:ext cx="8868900" cy="56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>
              <a:buClr>
                <a:srgbClr val="000000"/>
              </a:buClr>
              <a:buSzPts val="2400"/>
            </a:pPr>
            <a:r>
              <a:rPr lang="en" sz="2401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kubernetes won the container orchestration war...</a:t>
            </a:r>
            <a:endParaRPr sz="2401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1734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sym typeface="Roboto Mono"/>
              </a:rPr>
              <a:t>도커</a:t>
            </a:r>
            <a:r>
              <a:rPr lang="ko-KR" altLang="en-US" dirty="0" smtClean="0">
                <a:sym typeface="Roboto Mono"/>
              </a:rPr>
              <a:t> 운영의 문제점</a:t>
            </a:r>
            <a:endParaRPr lang="en-US" dirty="0"/>
          </a:p>
        </p:txBody>
      </p:sp>
      <p:sp>
        <p:nvSpPr>
          <p:cNvPr id="561" name="Shape 561"/>
          <p:cNvSpPr txBox="1">
            <a:spLocks noGrp="1"/>
          </p:cNvSpPr>
          <p:nvPr>
            <p:ph idx="4294967295"/>
          </p:nvPr>
        </p:nvSpPr>
        <p:spPr>
          <a:xfrm>
            <a:off x="268687" y="1753270"/>
            <a:ext cx="7969250" cy="2675720"/>
          </a:xfrm>
        </p:spPr>
        <p:txBody>
          <a:bodyPr>
            <a:normAutofit lnSpcReduction="10000"/>
          </a:bodyPr>
          <a:lstStyle/>
          <a:p>
            <a:r>
              <a:rPr lang="en" dirty="0" smtClean="0">
                <a:sym typeface="Roboto Mono"/>
              </a:rPr>
              <a:t>solve port mapping hell</a:t>
            </a:r>
          </a:p>
          <a:p>
            <a:r>
              <a:rPr lang="en" dirty="0" smtClean="0">
                <a:sym typeface="Roboto Mono"/>
              </a:rPr>
              <a:t>monitor running containers</a:t>
            </a:r>
          </a:p>
          <a:p>
            <a:r>
              <a:rPr lang="en" dirty="0" smtClean="0">
                <a:sym typeface="Roboto Mono"/>
              </a:rPr>
              <a:t>handle dead containers</a:t>
            </a:r>
          </a:p>
          <a:p>
            <a:r>
              <a:rPr lang="en" dirty="0" smtClean="0">
                <a:sym typeface="Roboto Mono"/>
              </a:rPr>
              <a:t>move containers so utilization improves</a:t>
            </a:r>
          </a:p>
          <a:p>
            <a:r>
              <a:rPr lang="en" dirty="0" smtClean="0">
                <a:sym typeface="Roboto Mono"/>
              </a:rPr>
              <a:t>autoscale container instances to handle load </a:t>
            </a:r>
            <a:r>
              <a:rPr lang="en" dirty="0" smtClean="0"/>
              <a:t>		</a:t>
            </a:r>
            <a:endParaRPr lang="en" dirty="0"/>
          </a:p>
        </p:txBody>
      </p:sp>
      <p:sp>
        <p:nvSpPr>
          <p:cNvPr id="3" name="아래쪽 화살표 2"/>
          <p:cNvSpPr/>
          <p:nvPr/>
        </p:nvSpPr>
        <p:spPr>
          <a:xfrm>
            <a:off x="3505922" y="4350984"/>
            <a:ext cx="598044" cy="5373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275166" y="5243716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/>
              <a:t>이런것</a:t>
            </a:r>
            <a:r>
              <a:rPr lang="ko-KR" altLang="en-US" sz="2800" dirty="0"/>
              <a:t> 들이 필요함</a:t>
            </a:r>
          </a:p>
        </p:txBody>
      </p:sp>
    </p:spTree>
    <p:extLst>
      <p:ext uri="{BB962C8B-B14F-4D97-AF65-F5344CB8AC3E}">
        <p14:creationId xmlns:p14="http://schemas.microsoft.com/office/powerpoint/2010/main" val="267479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Magical View of Kubernetes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958" y="2228537"/>
            <a:ext cx="5830818" cy="70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9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958" y="2228537"/>
            <a:ext cx="5830818" cy="203888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Magical View of Kubernetes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451" y="3746028"/>
            <a:ext cx="5773654" cy="123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910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Magical View of Kubernetes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958" y="2228537"/>
            <a:ext cx="5830818" cy="2038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26" y="3905374"/>
            <a:ext cx="4801850" cy="190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186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Magical View of Kubernetes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958" y="2228537"/>
            <a:ext cx="5830818" cy="2038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721" y="3819075"/>
            <a:ext cx="4725631" cy="224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869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빌드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2954"/>
            <a:ext cx="9144000" cy="418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258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2954"/>
            <a:ext cx="9144000" cy="418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8602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구축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2954"/>
            <a:ext cx="9144000" cy="41898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32954"/>
            <a:ext cx="9144000" cy="418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54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연계 및 수집 </a:t>
            </a:r>
            <a:endParaRPr lang="ko-KR" altLang="en-US" dirty="0"/>
          </a:p>
        </p:txBody>
      </p:sp>
      <p:sp>
        <p:nvSpPr>
          <p:cNvPr id="78" name="TextBox 91"/>
          <p:cNvSpPr txBox="1"/>
          <p:nvPr/>
        </p:nvSpPr>
        <p:spPr>
          <a:xfrm>
            <a:off x="7586709" y="2199407"/>
            <a:ext cx="1135673" cy="180181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lIns="46800" rIns="468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None/>
              <a:defRPr/>
            </a:pPr>
            <a:r>
              <a:rPr lang="ko-KR" altLang="en-US" sz="1050" b="1" dirty="0">
                <a:solidFill>
                  <a:srgbClr val="363636"/>
                </a:solidFill>
              </a:rPr>
              <a:t>분산파일시스템</a:t>
            </a:r>
            <a:endParaRPr lang="en-US" altLang="ko-KR" sz="1050" b="1" dirty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None/>
              <a:defRPr/>
            </a:pPr>
            <a:endParaRPr lang="en-US" altLang="ko-KR" sz="1050" b="1" dirty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None/>
              <a:defRPr/>
            </a:pPr>
            <a:endParaRPr lang="en-US" altLang="ko-KR" sz="1050" b="1" dirty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None/>
              <a:defRPr/>
            </a:pPr>
            <a:endParaRPr lang="en-US" altLang="ko-KR" sz="1050" b="1" dirty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None/>
              <a:defRPr/>
            </a:pPr>
            <a:endParaRPr lang="en-US" altLang="ko-KR" sz="1050" b="1" dirty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None/>
              <a:defRPr/>
            </a:pPr>
            <a:endParaRPr lang="en-US" altLang="ko-KR" sz="1050" b="1" dirty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None/>
              <a:defRPr/>
            </a:pPr>
            <a:endParaRPr lang="en-US" altLang="ko-KR" sz="1050" b="1" dirty="0">
              <a:solidFill>
                <a:srgbClr val="363636"/>
              </a:solidFill>
            </a:endParaRPr>
          </a:p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None/>
              <a:defRPr/>
            </a:pPr>
            <a:r>
              <a:rPr lang="en-US" altLang="ko-KR" sz="1050" b="1" dirty="0" err="1">
                <a:solidFill>
                  <a:srgbClr val="363636"/>
                </a:solidFill>
              </a:rPr>
              <a:t>NoSQL</a:t>
            </a:r>
            <a:endParaRPr lang="ko-KR" altLang="en-US" sz="1050" b="1" dirty="0">
              <a:solidFill>
                <a:srgbClr val="363636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 bwMode="auto">
          <a:xfrm>
            <a:off x="5385702" y="2235919"/>
            <a:ext cx="1751134" cy="2795588"/>
          </a:xfrm>
          <a:prstGeom prst="round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tIns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ts val="100"/>
              </a:spcBef>
              <a:spcAft>
                <a:spcPts val="100"/>
              </a:spcAft>
              <a:buNone/>
              <a:defRPr/>
            </a:pPr>
            <a:r>
              <a:rPr lang="ko-KR" altLang="en-US" sz="1050" b="1" dirty="0">
                <a:solidFill>
                  <a:srgbClr val="000000"/>
                </a:solidFill>
              </a:rPr>
              <a:t>수집 시스템</a:t>
            </a:r>
          </a:p>
        </p:txBody>
      </p:sp>
      <p:sp>
        <p:nvSpPr>
          <p:cNvPr id="80" name="Rectangle 5"/>
          <p:cNvSpPr>
            <a:spLocks noChangeArrowheads="1"/>
          </p:cNvSpPr>
          <p:nvPr/>
        </p:nvSpPr>
        <p:spPr bwMode="gray">
          <a:xfrm>
            <a:off x="256855" y="1485033"/>
            <a:ext cx="1717431" cy="3333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데이터 소스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gray">
          <a:xfrm>
            <a:off x="2060744" y="1485033"/>
            <a:ext cx="1200150" cy="3333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데이터 제공 채널</a:t>
            </a:r>
          </a:p>
        </p:txBody>
      </p:sp>
      <p:sp>
        <p:nvSpPr>
          <p:cNvPr id="82" name="Rectangle 5"/>
          <p:cNvSpPr>
            <a:spLocks noChangeArrowheads="1"/>
          </p:cNvSpPr>
          <p:nvPr/>
        </p:nvSpPr>
        <p:spPr bwMode="gray">
          <a:xfrm>
            <a:off x="3337094" y="1485033"/>
            <a:ext cx="1509346" cy="3333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네트워크</a:t>
            </a:r>
          </a:p>
        </p:txBody>
      </p:sp>
      <p:sp>
        <p:nvSpPr>
          <p:cNvPr id="83" name="Rectangle 5"/>
          <p:cNvSpPr>
            <a:spLocks noChangeArrowheads="1"/>
          </p:cNvSpPr>
          <p:nvPr/>
        </p:nvSpPr>
        <p:spPr bwMode="gray">
          <a:xfrm>
            <a:off x="7419656" y="1485033"/>
            <a:ext cx="1406356" cy="3270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lang="ko-KR" altLang="en-US" sz="1000" b="1" dirty="0" err="1">
                <a:solidFill>
                  <a:srgbClr val="000000"/>
                </a:solidFill>
                <a:latin typeface="맑은 고딕" pitchFamily="50" charset="-127"/>
              </a:rPr>
              <a:t>빅데이터</a:t>
            </a: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 저장소</a:t>
            </a:r>
          </a:p>
        </p:txBody>
      </p:sp>
      <p:sp>
        <p:nvSpPr>
          <p:cNvPr id="84" name="Rectangle 5"/>
          <p:cNvSpPr>
            <a:spLocks noChangeArrowheads="1"/>
          </p:cNvSpPr>
          <p:nvPr/>
        </p:nvSpPr>
        <p:spPr bwMode="gray">
          <a:xfrm>
            <a:off x="4925571" y="1485033"/>
            <a:ext cx="2423746" cy="3270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연계</a:t>
            </a:r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</a:rPr>
              <a:t>/</a:t>
            </a: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수집</a:t>
            </a:r>
          </a:p>
        </p:txBody>
      </p:sp>
      <p:sp>
        <p:nvSpPr>
          <p:cNvPr id="85" name="순서도: 자기 디스크 84"/>
          <p:cNvSpPr/>
          <p:nvPr/>
        </p:nvSpPr>
        <p:spPr bwMode="auto">
          <a:xfrm>
            <a:off x="434167" y="2018432"/>
            <a:ext cx="624254" cy="53340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buNone/>
              <a:defRPr/>
            </a:pPr>
            <a:r>
              <a:rPr lang="en-US" altLang="ko-KR" sz="1000" b="1" dirty="0"/>
              <a:t>DB</a:t>
            </a:r>
            <a:endParaRPr lang="ko-KR" altLang="en-US" sz="1000" b="1" dirty="0"/>
          </a:p>
        </p:txBody>
      </p:sp>
      <p:sp>
        <p:nvSpPr>
          <p:cNvPr id="86" name="순서도: 자기 디스크 85"/>
          <p:cNvSpPr/>
          <p:nvPr/>
        </p:nvSpPr>
        <p:spPr bwMode="auto">
          <a:xfrm>
            <a:off x="440028" y="2602633"/>
            <a:ext cx="625720" cy="534987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buNone/>
              <a:defRPr/>
            </a:pPr>
            <a:r>
              <a:rPr lang="en-US" altLang="ko-KR" sz="1000" b="1" dirty="0"/>
              <a:t>DB</a:t>
            </a:r>
            <a:endParaRPr lang="ko-KR" altLang="en-US" sz="1000" b="1" dirty="0"/>
          </a:p>
        </p:txBody>
      </p:sp>
      <p:sp>
        <p:nvSpPr>
          <p:cNvPr id="87" name="순서도: 자기 디스크 86"/>
          <p:cNvSpPr/>
          <p:nvPr/>
        </p:nvSpPr>
        <p:spPr bwMode="auto">
          <a:xfrm>
            <a:off x="442959" y="3207469"/>
            <a:ext cx="625720" cy="534988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buNone/>
              <a:defRPr/>
            </a:pPr>
            <a:r>
              <a:rPr lang="en-US" altLang="ko-KR" sz="1000" b="1" dirty="0"/>
              <a:t>DB</a:t>
            </a:r>
            <a:endParaRPr lang="ko-KR" altLang="en-US" sz="1000" b="1" dirty="0"/>
          </a:p>
        </p:txBody>
      </p:sp>
      <p:sp>
        <p:nvSpPr>
          <p:cNvPr id="88" name="순서도: 다중 문서 87"/>
          <p:cNvSpPr/>
          <p:nvPr/>
        </p:nvSpPr>
        <p:spPr bwMode="auto">
          <a:xfrm>
            <a:off x="418048" y="5155333"/>
            <a:ext cx="650631" cy="655637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spcBef>
                <a:spcPts val="100"/>
              </a:spcBef>
              <a:spcAft>
                <a:spcPts val="100"/>
              </a:spcAft>
              <a:buNone/>
              <a:defRPr/>
            </a:pPr>
            <a:r>
              <a:rPr lang="ko-KR" altLang="en-US" sz="1000" dirty="0">
                <a:solidFill>
                  <a:srgbClr val="000000"/>
                </a:solidFill>
                <a:latin typeface="맑은 고딕"/>
              </a:rPr>
              <a:t>비정형</a:t>
            </a:r>
            <a:endParaRPr lang="en-US" altLang="ko-KR" sz="1000" dirty="0">
              <a:solidFill>
                <a:srgbClr val="000000"/>
              </a:solidFill>
              <a:latin typeface="맑은 고딕"/>
            </a:endParaRPr>
          </a:p>
          <a:p>
            <a:pPr latinLnBrk="0">
              <a:spcBef>
                <a:spcPts val="100"/>
              </a:spcBef>
              <a:spcAft>
                <a:spcPts val="100"/>
              </a:spcAft>
              <a:buNone/>
              <a:defRPr/>
            </a:pP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(File)</a:t>
            </a:r>
            <a:endParaRPr lang="ko-KR" altLang="en-US" sz="10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9" name="순서도: 다중 문서 88"/>
          <p:cNvSpPr/>
          <p:nvPr/>
        </p:nvSpPr>
        <p:spPr bwMode="auto">
          <a:xfrm>
            <a:off x="407790" y="5869708"/>
            <a:ext cx="649166" cy="655637"/>
          </a:xfrm>
          <a:prstGeom prst="flowChartMultidocument">
            <a:avLst/>
          </a:prstGeom>
          <a:solidFill>
            <a:schemeClr val="tx2">
              <a:lumMod val="20000"/>
              <a:lumOff val="8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spcBef>
                <a:spcPts val="100"/>
              </a:spcBef>
              <a:spcAft>
                <a:spcPts val="100"/>
              </a:spcAft>
              <a:buNone/>
              <a:defRPr/>
            </a:pP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Excel</a:t>
            </a:r>
          </a:p>
          <a:p>
            <a:pPr latinLnBrk="0">
              <a:spcBef>
                <a:spcPts val="100"/>
              </a:spcBef>
              <a:spcAft>
                <a:spcPts val="100"/>
              </a:spcAft>
              <a:buNone/>
              <a:defRPr/>
            </a:pPr>
            <a:r>
              <a:rPr lang="en-US" altLang="ko-KR" sz="1000" dirty="0">
                <a:solidFill>
                  <a:srgbClr val="000000"/>
                </a:solidFill>
                <a:latin typeface="맑은 고딕"/>
              </a:rPr>
              <a:t>File</a:t>
            </a:r>
            <a:endParaRPr lang="ko-KR" altLang="en-US" sz="1000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0" name="Rectangle 5"/>
          <p:cNvSpPr>
            <a:spLocks noChangeArrowheads="1"/>
          </p:cNvSpPr>
          <p:nvPr/>
        </p:nvSpPr>
        <p:spPr bwMode="gray">
          <a:xfrm>
            <a:off x="1263575" y="2018433"/>
            <a:ext cx="1151792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lang="ko-KR" altLang="en-US" sz="1000" b="1">
                <a:solidFill>
                  <a:srgbClr val="000000"/>
                </a:solidFill>
                <a:latin typeface="맑은 고딕" pitchFamily="50" charset="-127"/>
              </a:rPr>
              <a:t>데이터센터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91" name="Rectangle 5"/>
          <p:cNvSpPr>
            <a:spLocks noChangeArrowheads="1"/>
          </p:cNvSpPr>
          <p:nvPr/>
        </p:nvSpPr>
        <p:spPr bwMode="gray">
          <a:xfrm>
            <a:off x="1253317" y="2407370"/>
            <a:ext cx="1153257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lang="ko-KR" altLang="en-US" sz="1000" b="1">
                <a:solidFill>
                  <a:srgbClr val="000000"/>
                </a:solidFill>
                <a:latin typeface="맑은 고딕" pitchFamily="50" charset="-127"/>
              </a:rPr>
              <a:t>데이터센터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92" name="Rectangle 5"/>
          <p:cNvSpPr>
            <a:spLocks noChangeArrowheads="1"/>
          </p:cNvSpPr>
          <p:nvPr/>
        </p:nvSpPr>
        <p:spPr bwMode="gray">
          <a:xfrm>
            <a:off x="1253317" y="2888383"/>
            <a:ext cx="1153257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지구대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93" name="Rectangle 5"/>
          <p:cNvSpPr>
            <a:spLocks noChangeArrowheads="1"/>
          </p:cNvSpPr>
          <p:nvPr/>
        </p:nvSpPr>
        <p:spPr bwMode="gray">
          <a:xfrm>
            <a:off x="2592679" y="2018432"/>
            <a:ext cx="527538" cy="7223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lang="ko-KR" altLang="en-US" sz="1000" b="1" dirty="0">
                <a:solidFill>
                  <a:srgbClr val="00BDFA">
                    <a:lumMod val="50000"/>
                  </a:srgbClr>
                </a:solidFill>
                <a:latin typeface="맑은 고딕" pitchFamily="50" charset="-127"/>
              </a:rPr>
              <a:t>기관</a:t>
            </a:r>
            <a:endParaRPr lang="en-US" altLang="ko-KR" sz="1000" b="1" dirty="0">
              <a:solidFill>
                <a:srgbClr val="00BDFA">
                  <a:lumMod val="50000"/>
                </a:srgbClr>
              </a:solidFill>
              <a:latin typeface="맑은 고딕" pitchFamily="50" charset="-127"/>
            </a:endParaRPr>
          </a:p>
          <a:p>
            <a:pPr algn="ctr">
              <a:buNone/>
              <a:defRPr/>
            </a:pPr>
            <a:r>
              <a:rPr lang="ko-KR" altLang="en-US" sz="1000" b="1" dirty="0">
                <a:solidFill>
                  <a:srgbClr val="00BDFA">
                    <a:lumMod val="50000"/>
                  </a:srgbClr>
                </a:solidFill>
                <a:latin typeface="맑은 고딕" pitchFamily="50" charset="-127"/>
              </a:rPr>
              <a:t>제공</a:t>
            </a:r>
            <a:endParaRPr lang="en-US" altLang="ko-KR" sz="1000" b="1" dirty="0">
              <a:solidFill>
                <a:srgbClr val="00BDFA">
                  <a:lumMod val="50000"/>
                </a:srgbClr>
              </a:solidFill>
              <a:latin typeface="맑은 고딕" pitchFamily="50" charset="-127"/>
            </a:endParaRPr>
          </a:p>
          <a:p>
            <a:pPr algn="ctr">
              <a:buNone/>
              <a:defRPr/>
            </a:pPr>
            <a:r>
              <a:rPr lang="en-US" altLang="ko-KR" sz="1000" b="1" dirty="0">
                <a:solidFill>
                  <a:srgbClr val="00BDFA">
                    <a:lumMod val="50000"/>
                  </a:srgbClr>
                </a:solidFill>
                <a:latin typeface="맑은 고딕" pitchFamily="50" charset="-127"/>
              </a:rPr>
              <a:t>API</a:t>
            </a:r>
            <a:endParaRPr lang="ko-KR" altLang="en-US" sz="1000" b="1" dirty="0">
              <a:solidFill>
                <a:srgbClr val="00BDFA">
                  <a:lumMod val="50000"/>
                </a:srgbClr>
              </a:solidFill>
              <a:latin typeface="맑은 고딕" pitchFamily="50" charset="-127"/>
            </a:endParaRPr>
          </a:p>
        </p:txBody>
      </p:sp>
      <p:sp>
        <p:nvSpPr>
          <p:cNvPr id="94" name="Rectangle 5"/>
          <p:cNvSpPr>
            <a:spLocks noChangeArrowheads="1"/>
          </p:cNvSpPr>
          <p:nvPr/>
        </p:nvSpPr>
        <p:spPr bwMode="gray">
          <a:xfrm>
            <a:off x="2592679" y="2885207"/>
            <a:ext cx="527538" cy="7223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lang="en-US" altLang="ko-KR" sz="1000" b="1" dirty="0">
                <a:solidFill>
                  <a:srgbClr val="00BDFA">
                    <a:lumMod val="50000"/>
                  </a:srgbClr>
                </a:solidFill>
                <a:latin typeface="맑은 고딕" pitchFamily="50" charset="-127"/>
              </a:rPr>
              <a:t>OPEN</a:t>
            </a:r>
          </a:p>
          <a:p>
            <a:pPr algn="ctr">
              <a:buNone/>
              <a:defRPr/>
            </a:pPr>
            <a:r>
              <a:rPr lang="en-US" altLang="ko-KR" sz="1000" b="1" dirty="0">
                <a:solidFill>
                  <a:srgbClr val="00BDFA">
                    <a:lumMod val="50000"/>
                  </a:srgbClr>
                </a:solidFill>
                <a:latin typeface="맑은 고딕" pitchFamily="50" charset="-127"/>
              </a:rPr>
              <a:t>API</a:t>
            </a:r>
            <a:endParaRPr lang="ko-KR" altLang="en-US" sz="1000" b="1" dirty="0">
              <a:solidFill>
                <a:srgbClr val="00BDFA">
                  <a:lumMod val="50000"/>
                </a:srgbClr>
              </a:solidFill>
              <a:latin typeface="맑은 고딕" pitchFamily="50" charset="-127"/>
            </a:endParaRPr>
          </a:p>
        </p:txBody>
      </p:sp>
      <p:sp>
        <p:nvSpPr>
          <p:cNvPr id="95" name="Rectangle 5"/>
          <p:cNvSpPr>
            <a:spLocks noChangeArrowheads="1"/>
          </p:cNvSpPr>
          <p:nvPr/>
        </p:nvSpPr>
        <p:spPr bwMode="gray">
          <a:xfrm>
            <a:off x="1253317" y="3275733"/>
            <a:ext cx="1153257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파출소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96" name="순서도: 자기 디스크 95"/>
          <p:cNvSpPr/>
          <p:nvPr/>
        </p:nvSpPr>
        <p:spPr bwMode="auto">
          <a:xfrm>
            <a:off x="442959" y="3820244"/>
            <a:ext cx="625720" cy="53340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buNone/>
              <a:defRPr/>
            </a:pPr>
            <a:r>
              <a:rPr lang="en-US" altLang="ko-KR" sz="1000" b="1" dirty="0"/>
              <a:t>DB</a:t>
            </a:r>
            <a:endParaRPr lang="ko-KR" altLang="en-US" sz="1000" b="1" dirty="0"/>
          </a:p>
        </p:txBody>
      </p:sp>
      <p:sp>
        <p:nvSpPr>
          <p:cNvPr id="97" name="Rectangle 5"/>
          <p:cNvSpPr>
            <a:spLocks noChangeArrowheads="1"/>
          </p:cNvSpPr>
          <p:nvPr/>
        </p:nvSpPr>
        <p:spPr bwMode="gray">
          <a:xfrm>
            <a:off x="1253317" y="3756745"/>
            <a:ext cx="1153257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lang="ko-KR" altLang="en-US" sz="1000" b="1">
                <a:solidFill>
                  <a:srgbClr val="000000"/>
                </a:solidFill>
                <a:latin typeface="맑은 고딕" pitchFamily="50" charset="-127"/>
              </a:rPr>
              <a:t>데이터센터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98" name="Rectangle 5"/>
          <p:cNvSpPr>
            <a:spLocks noChangeArrowheads="1"/>
          </p:cNvSpPr>
          <p:nvPr/>
        </p:nvSpPr>
        <p:spPr bwMode="gray">
          <a:xfrm>
            <a:off x="1253317" y="4126633"/>
            <a:ext cx="1153257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지방청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99" name="Rectangle 5"/>
          <p:cNvSpPr>
            <a:spLocks noChangeArrowheads="1"/>
          </p:cNvSpPr>
          <p:nvPr/>
        </p:nvSpPr>
        <p:spPr bwMode="gray">
          <a:xfrm>
            <a:off x="1253317" y="4501283"/>
            <a:ext cx="1153257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</a:rPr>
              <a:t>경찰청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00" name="AutoShape 53"/>
          <p:cNvSpPr>
            <a:spLocks noChangeArrowheads="1"/>
          </p:cNvSpPr>
          <p:nvPr/>
        </p:nvSpPr>
        <p:spPr bwMode="auto">
          <a:xfrm>
            <a:off x="2150133" y="3756745"/>
            <a:ext cx="970085" cy="1065213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  <a:ex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ts val="100"/>
              </a:spcBef>
              <a:spcAft>
                <a:spcPts val="100"/>
              </a:spcAft>
              <a:buNone/>
              <a:defRPr/>
            </a:pP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DB 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접속 등</a:t>
            </a:r>
            <a:endParaRPr lang="en-US" altLang="ko-KR" sz="1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algn="ctr" latinLnBrk="0">
              <a:spcBef>
                <a:spcPts val="100"/>
              </a:spcBef>
              <a:spcAft>
                <a:spcPts val="100"/>
              </a:spcAft>
              <a:buNone/>
              <a:defRPr/>
            </a:pP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수집 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AGENT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1" name="순서도: 자기 디스크 100"/>
          <p:cNvSpPr/>
          <p:nvPr/>
        </p:nvSpPr>
        <p:spPr bwMode="auto">
          <a:xfrm>
            <a:off x="442959" y="4398094"/>
            <a:ext cx="625720" cy="534988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buNone/>
              <a:defRPr/>
            </a:pPr>
            <a:r>
              <a:rPr lang="en-US" altLang="ko-KR" sz="1000" b="1" dirty="0"/>
              <a:t>DB</a:t>
            </a:r>
            <a:endParaRPr lang="ko-KR" altLang="en-US" sz="1000" b="1" dirty="0"/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gray">
          <a:xfrm>
            <a:off x="1253317" y="5229945"/>
            <a:ext cx="1153257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lang="ko-KR" altLang="en-US" sz="1000" b="1">
                <a:solidFill>
                  <a:srgbClr val="000000"/>
                </a:solidFill>
                <a:latin typeface="맑은 고딕" pitchFamily="50" charset="-127"/>
              </a:rPr>
              <a:t>관리 </a:t>
            </a:r>
            <a:r>
              <a:rPr lang="en-US" altLang="ko-KR" sz="1000" b="1">
                <a:solidFill>
                  <a:srgbClr val="000000"/>
                </a:solidFill>
                <a:latin typeface="맑은 고딕" pitchFamily="50" charset="-127"/>
              </a:rPr>
              <a:t>PC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04" name="Rectangle 5"/>
          <p:cNvSpPr>
            <a:spLocks noChangeArrowheads="1"/>
          </p:cNvSpPr>
          <p:nvPr/>
        </p:nvSpPr>
        <p:spPr bwMode="gray">
          <a:xfrm>
            <a:off x="1253317" y="5599833"/>
            <a:ext cx="1153257" cy="3333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맑은 고딕" pitchFamily="50" charset="-127"/>
              </a:rPr>
              <a:t>WEB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05" name="Rectangle 5"/>
          <p:cNvSpPr>
            <a:spLocks noChangeArrowheads="1"/>
          </p:cNvSpPr>
          <p:nvPr/>
        </p:nvSpPr>
        <p:spPr bwMode="gray">
          <a:xfrm>
            <a:off x="1253317" y="5974482"/>
            <a:ext cx="1153257" cy="33496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lang="en-US" altLang="ko-KR" sz="1000" b="1">
                <a:solidFill>
                  <a:srgbClr val="000000"/>
                </a:solidFill>
                <a:latin typeface="맑은 고딕" pitchFamily="50" charset="-127"/>
              </a:rPr>
              <a:t>SNS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06" name="AutoShape 53"/>
          <p:cNvSpPr>
            <a:spLocks noChangeArrowheads="1"/>
          </p:cNvSpPr>
          <p:nvPr/>
        </p:nvSpPr>
        <p:spPr bwMode="auto">
          <a:xfrm>
            <a:off x="2169182" y="5226770"/>
            <a:ext cx="951035" cy="1065213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 w="19050" algn="ctr">
            <a:solidFill>
              <a:schemeClr val="bg2">
                <a:lumMod val="50000"/>
              </a:schemeClr>
            </a:solidFill>
            <a:prstDash val="sysDash"/>
            <a:miter lim="800000"/>
            <a:headEnd/>
            <a:tailEnd/>
          </a:ln>
          <a:effectLst/>
          <a:ex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ts val="100"/>
              </a:spcBef>
              <a:spcAft>
                <a:spcPts val="100"/>
              </a:spcAft>
              <a:buNone/>
              <a:defRPr/>
            </a:pP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SFTP 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등</a:t>
            </a:r>
            <a:endParaRPr lang="en-US" altLang="ko-KR" sz="1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algn="ctr" latinLnBrk="0">
              <a:spcBef>
                <a:spcPts val="100"/>
              </a:spcBef>
              <a:spcAft>
                <a:spcPts val="100"/>
              </a:spcAft>
              <a:buNone/>
              <a:defRPr/>
            </a:pP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수집 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AGENT</a:t>
            </a:r>
          </a:p>
          <a:p>
            <a:pPr algn="ctr" latinLnBrk="0">
              <a:spcBef>
                <a:spcPts val="100"/>
              </a:spcBef>
              <a:spcAft>
                <a:spcPts val="100"/>
              </a:spcAft>
              <a:buNone/>
              <a:defRPr/>
            </a:pP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수동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사람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7" name="타원 106"/>
          <p:cNvSpPr/>
          <p:nvPr/>
        </p:nvSpPr>
        <p:spPr bwMode="auto">
          <a:xfrm>
            <a:off x="3649220" y="2823295"/>
            <a:ext cx="1126881" cy="60166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None/>
              <a:defRPr/>
            </a:pPr>
            <a:r>
              <a:rPr lang="ko-KR" altLang="en-US" sz="1000" b="1">
                <a:solidFill>
                  <a:srgbClr val="363636"/>
                </a:solidFill>
              </a:rPr>
              <a:t>내부망</a:t>
            </a:r>
            <a:endParaRPr lang="ko-KR" altLang="en-US" sz="1000" b="1" dirty="0">
              <a:solidFill>
                <a:srgbClr val="363636"/>
              </a:solidFill>
            </a:endParaRPr>
          </a:p>
        </p:txBody>
      </p:sp>
      <p:sp>
        <p:nvSpPr>
          <p:cNvPr id="108" name="타원 107"/>
          <p:cNvSpPr/>
          <p:nvPr/>
        </p:nvSpPr>
        <p:spPr bwMode="auto">
          <a:xfrm>
            <a:off x="3649220" y="3659907"/>
            <a:ext cx="1126881" cy="60166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None/>
              <a:defRPr/>
            </a:pPr>
            <a:r>
              <a:rPr lang="ko-KR" altLang="en-US" sz="1000" b="1" dirty="0">
                <a:solidFill>
                  <a:srgbClr val="363636"/>
                </a:solidFill>
              </a:rPr>
              <a:t>전용선</a:t>
            </a:r>
          </a:p>
        </p:txBody>
      </p:sp>
      <p:sp>
        <p:nvSpPr>
          <p:cNvPr id="109" name="타원 108"/>
          <p:cNvSpPr/>
          <p:nvPr/>
        </p:nvSpPr>
        <p:spPr bwMode="auto">
          <a:xfrm>
            <a:off x="3649220" y="4517157"/>
            <a:ext cx="1126881" cy="60166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None/>
              <a:defRPr/>
            </a:pPr>
            <a:r>
              <a:rPr lang="ko-KR" altLang="en-US" sz="1000" b="1" dirty="0">
                <a:solidFill>
                  <a:srgbClr val="363636"/>
                </a:solidFill>
              </a:rPr>
              <a:t>인터넷</a:t>
            </a:r>
          </a:p>
        </p:txBody>
      </p:sp>
      <p:cxnSp>
        <p:nvCxnSpPr>
          <p:cNvPr id="110" name="직선 화살표 연결선 109"/>
          <p:cNvCxnSpPr>
            <a:stCxn id="93" idx="3"/>
            <a:endCxn id="107" idx="1"/>
          </p:cNvCxnSpPr>
          <p:nvPr/>
        </p:nvCxnSpPr>
        <p:spPr bwMode="auto">
          <a:xfrm>
            <a:off x="3120218" y="2378794"/>
            <a:ext cx="694592" cy="533400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1" name="직선 화살표 연결선 110"/>
          <p:cNvCxnSpPr>
            <a:endCxn id="108" idx="1"/>
          </p:cNvCxnSpPr>
          <p:nvPr/>
        </p:nvCxnSpPr>
        <p:spPr bwMode="auto">
          <a:xfrm rot="16200000" flipH="1">
            <a:off x="2796795" y="2730792"/>
            <a:ext cx="1341438" cy="694592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2" name="직선 화살표 연결선 111"/>
          <p:cNvCxnSpPr>
            <a:endCxn id="109" idx="1"/>
          </p:cNvCxnSpPr>
          <p:nvPr/>
        </p:nvCxnSpPr>
        <p:spPr bwMode="auto">
          <a:xfrm rot="16200000" flipH="1">
            <a:off x="2802351" y="3593599"/>
            <a:ext cx="1330325" cy="694592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3" name="직선 화살표 연결선 112"/>
          <p:cNvCxnSpPr>
            <a:stCxn id="100" idx="3"/>
            <a:endCxn id="107" idx="3"/>
          </p:cNvCxnSpPr>
          <p:nvPr/>
        </p:nvCxnSpPr>
        <p:spPr bwMode="auto">
          <a:xfrm flipV="1">
            <a:off x="3120218" y="3337644"/>
            <a:ext cx="694592" cy="952500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4" name="직선 화살표 연결선 113"/>
          <p:cNvCxnSpPr/>
          <p:nvPr/>
        </p:nvCxnSpPr>
        <p:spPr bwMode="auto">
          <a:xfrm flipV="1">
            <a:off x="3051344" y="4933082"/>
            <a:ext cx="2605454" cy="1041400"/>
          </a:xfrm>
          <a:prstGeom prst="straightConnector1">
            <a:avLst/>
          </a:prstGeom>
          <a:solidFill>
            <a:srgbClr val="FBB779"/>
          </a:solidFill>
          <a:ln w="254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5" name="직선 화살표 연결선 114"/>
          <p:cNvCxnSpPr>
            <a:endCxn id="108" idx="3"/>
          </p:cNvCxnSpPr>
          <p:nvPr/>
        </p:nvCxnSpPr>
        <p:spPr bwMode="auto">
          <a:xfrm rot="5400000" flipH="1" flipV="1">
            <a:off x="2754726" y="4539749"/>
            <a:ext cx="1425575" cy="694592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6" name="직선 화살표 연결선 115"/>
          <p:cNvCxnSpPr>
            <a:endCxn id="107" idx="3"/>
          </p:cNvCxnSpPr>
          <p:nvPr/>
        </p:nvCxnSpPr>
        <p:spPr bwMode="auto">
          <a:xfrm rot="5400000" flipH="1" flipV="1">
            <a:off x="2432464" y="4025398"/>
            <a:ext cx="2070100" cy="694592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7" name="직선 화살표 연결선 116"/>
          <p:cNvCxnSpPr>
            <a:stCxn id="100" idx="3"/>
            <a:endCxn id="109" idx="2"/>
          </p:cNvCxnSpPr>
          <p:nvPr/>
        </p:nvCxnSpPr>
        <p:spPr bwMode="auto">
          <a:xfrm>
            <a:off x="3120218" y="4290144"/>
            <a:ext cx="529003" cy="528638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8" name="직선 화살표 연결선 117"/>
          <p:cNvCxnSpPr>
            <a:endCxn id="108" idx="2"/>
          </p:cNvCxnSpPr>
          <p:nvPr/>
        </p:nvCxnSpPr>
        <p:spPr bwMode="auto">
          <a:xfrm flipV="1">
            <a:off x="3120218" y="3961532"/>
            <a:ext cx="529003" cy="328612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9" name="정육면체 118"/>
          <p:cNvSpPr/>
          <p:nvPr/>
        </p:nvSpPr>
        <p:spPr bwMode="auto">
          <a:xfrm>
            <a:off x="7876856" y="2421657"/>
            <a:ext cx="237392" cy="368300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buNone/>
              <a:defRPr/>
            </a:pPr>
            <a:endParaRPr lang="ko-KR" altLang="en-US" sz="1000" b="1" dirty="0"/>
          </a:p>
        </p:txBody>
      </p:sp>
      <p:sp>
        <p:nvSpPr>
          <p:cNvPr id="120" name="Rectangle 5"/>
          <p:cNvSpPr>
            <a:spLocks noChangeArrowheads="1"/>
          </p:cNvSpPr>
          <p:nvPr/>
        </p:nvSpPr>
        <p:spPr bwMode="gray">
          <a:xfrm>
            <a:off x="5567409" y="2626445"/>
            <a:ext cx="1430215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데이터 </a:t>
            </a:r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</a:rPr>
              <a:t>Flow </a:t>
            </a: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제어</a:t>
            </a:r>
          </a:p>
        </p:txBody>
      </p:sp>
      <p:sp>
        <p:nvSpPr>
          <p:cNvPr id="121" name="Rectangle 5"/>
          <p:cNvSpPr>
            <a:spLocks noChangeArrowheads="1"/>
          </p:cNvSpPr>
          <p:nvPr/>
        </p:nvSpPr>
        <p:spPr bwMode="gray">
          <a:xfrm>
            <a:off x="5567409" y="2986808"/>
            <a:ext cx="1430215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전달 보장</a:t>
            </a:r>
          </a:p>
        </p:txBody>
      </p:sp>
      <p:sp>
        <p:nvSpPr>
          <p:cNvPr id="122" name="Rectangle 5"/>
          <p:cNvSpPr>
            <a:spLocks noChangeArrowheads="1"/>
          </p:cNvSpPr>
          <p:nvPr/>
        </p:nvSpPr>
        <p:spPr bwMode="gray">
          <a:xfrm>
            <a:off x="5564479" y="3347170"/>
            <a:ext cx="1430215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프로토콜 변환</a:t>
            </a:r>
          </a:p>
        </p:txBody>
      </p:sp>
      <p:sp>
        <p:nvSpPr>
          <p:cNvPr id="123" name="Rectangle 5"/>
          <p:cNvSpPr>
            <a:spLocks noChangeArrowheads="1"/>
          </p:cNvSpPr>
          <p:nvPr/>
        </p:nvSpPr>
        <p:spPr bwMode="gray">
          <a:xfrm>
            <a:off x="5567409" y="3696420"/>
            <a:ext cx="1430215" cy="31432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트랜잭션 관리</a:t>
            </a:r>
          </a:p>
        </p:txBody>
      </p:sp>
      <p:sp>
        <p:nvSpPr>
          <p:cNvPr id="124" name="Rectangle 5"/>
          <p:cNvSpPr>
            <a:spLocks noChangeArrowheads="1"/>
          </p:cNvSpPr>
          <p:nvPr/>
        </p:nvSpPr>
        <p:spPr bwMode="gray">
          <a:xfrm>
            <a:off x="5564479" y="4056783"/>
            <a:ext cx="1430215" cy="31273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인증</a:t>
            </a:r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</a:rPr>
              <a:t>/</a:t>
            </a: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보안</a:t>
            </a:r>
          </a:p>
        </p:txBody>
      </p:sp>
      <p:sp>
        <p:nvSpPr>
          <p:cNvPr id="125" name="모서리가 둥근 직사각형 124"/>
          <p:cNvSpPr/>
          <p:nvPr/>
        </p:nvSpPr>
        <p:spPr bwMode="auto">
          <a:xfrm>
            <a:off x="5385702" y="5482358"/>
            <a:ext cx="1751134" cy="1006475"/>
          </a:xfrm>
          <a:prstGeom prst="roundRect">
            <a:avLst/>
          </a:prstGeom>
          <a:solidFill>
            <a:schemeClr val="bg1"/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tIns="0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ts val="100"/>
              </a:spcBef>
              <a:spcAft>
                <a:spcPts val="100"/>
              </a:spcAft>
              <a:buNone/>
              <a:defRPr/>
            </a:pPr>
            <a:r>
              <a:rPr lang="ko-KR" altLang="en-US" sz="1050" b="1" dirty="0">
                <a:solidFill>
                  <a:srgbClr val="000000"/>
                </a:solidFill>
              </a:rPr>
              <a:t>데이터 연계</a:t>
            </a:r>
            <a:r>
              <a:rPr lang="en-US" altLang="ko-KR" sz="1050" b="1" dirty="0">
                <a:solidFill>
                  <a:srgbClr val="000000"/>
                </a:solidFill>
              </a:rPr>
              <a:t>/</a:t>
            </a:r>
            <a:r>
              <a:rPr lang="ko-KR" altLang="en-US" sz="1050" b="1" dirty="0">
                <a:solidFill>
                  <a:srgbClr val="000000"/>
                </a:solidFill>
              </a:rPr>
              <a:t>수집</a:t>
            </a:r>
            <a:endParaRPr lang="en-US" altLang="ko-KR" sz="1050" b="1" dirty="0">
              <a:solidFill>
                <a:srgbClr val="000000"/>
              </a:solidFill>
            </a:endParaRPr>
          </a:p>
          <a:p>
            <a:pPr algn="ctr" latinLnBrk="0">
              <a:spcBef>
                <a:spcPts val="100"/>
              </a:spcBef>
              <a:spcAft>
                <a:spcPts val="100"/>
              </a:spcAft>
              <a:buNone/>
              <a:defRPr/>
            </a:pPr>
            <a:r>
              <a:rPr lang="ko-KR" altLang="en-US" sz="1050" b="1" dirty="0">
                <a:solidFill>
                  <a:srgbClr val="000000"/>
                </a:solidFill>
              </a:rPr>
              <a:t>관리시스템</a:t>
            </a:r>
          </a:p>
        </p:txBody>
      </p:sp>
      <p:sp>
        <p:nvSpPr>
          <p:cNvPr id="126" name="Rectangle 5"/>
          <p:cNvSpPr>
            <a:spLocks noChangeArrowheads="1"/>
          </p:cNvSpPr>
          <p:nvPr/>
        </p:nvSpPr>
        <p:spPr bwMode="gray">
          <a:xfrm>
            <a:off x="5564479" y="6077669"/>
            <a:ext cx="1430215" cy="3127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통합관리 및 모니터링</a:t>
            </a:r>
          </a:p>
        </p:txBody>
      </p:sp>
      <p:sp>
        <p:nvSpPr>
          <p:cNvPr id="127" name="위쪽/아래쪽 화살표 126"/>
          <p:cNvSpPr/>
          <p:nvPr/>
        </p:nvSpPr>
        <p:spPr bwMode="auto">
          <a:xfrm>
            <a:off x="6187267" y="5031507"/>
            <a:ext cx="224204" cy="450850"/>
          </a:xfrm>
          <a:prstGeom prst="upDownArrow">
            <a:avLst/>
          </a:prstGeom>
          <a:solidFill>
            <a:schemeClr val="accent1">
              <a:lumMod val="60000"/>
              <a:lumOff val="40000"/>
            </a:schemeClr>
          </a:solidFill>
          <a:ln w="6350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ts val="100"/>
              </a:spcBef>
              <a:spcAft>
                <a:spcPts val="100"/>
              </a:spcAft>
              <a:buNone/>
              <a:defRPr/>
            </a:pPr>
            <a:endParaRPr lang="ko-KR" altLang="en-US" sz="1200" dirty="0">
              <a:solidFill>
                <a:srgbClr val="000000"/>
              </a:solidFill>
            </a:endParaRPr>
          </a:p>
        </p:txBody>
      </p:sp>
      <p:sp>
        <p:nvSpPr>
          <p:cNvPr id="128" name="Rectangle 5"/>
          <p:cNvSpPr>
            <a:spLocks noChangeArrowheads="1"/>
          </p:cNvSpPr>
          <p:nvPr/>
        </p:nvSpPr>
        <p:spPr bwMode="gray">
          <a:xfrm>
            <a:off x="5567409" y="4553669"/>
            <a:ext cx="1430215" cy="3127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  <a:defRPr/>
            </a:pP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데이터 업로드</a:t>
            </a:r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</a:rPr>
              <a:t>수동</a:t>
            </a:r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</a:rPr>
              <a:t>)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129" name="정육면체 128"/>
          <p:cNvSpPr/>
          <p:nvPr/>
        </p:nvSpPr>
        <p:spPr bwMode="auto">
          <a:xfrm>
            <a:off x="8023394" y="2572469"/>
            <a:ext cx="238857" cy="368300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buNone/>
              <a:defRPr/>
            </a:pPr>
            <a:endParaRPr lang="ko-KR" altLang="en-US" sz="1000" b="1" dirty="0"/>
          </a:p>
        </p:txBody>
      </p:sp>
      <p:sp>
        <p:nvSpPr>
          <p:cNvPr id="130" name="정육면체 129"/>
          <p:cNvSpPr/>
          <p:nvPr/>
        </p:nvSpPr>
        <p:spPr bwMode="auto">
          <a:xfrm>
            <a:off x="8169932" y="2723282"/>
            <a:ext cx="238857" cy="368300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buNone/>
              <a:defRPr/>
            </a:pPr>
            <a:endParaRPr lang="ko-KR" altLang="en-US" sz="1000" b="1" dirty="0"/>
          </a:p>
        </p:txBody>
      </p:sp>
      <p:sp>
        <p:nvSpPr>
          <p:cNvPr id="131" name="정육면체 130"/>
          <p:cNvSpPr/>
          <p:nvPr/>
        </p:nvSpPr>
        <p:spPr bwMode="auto">
          <a:xfrm>
            <a:off x="8317936" y="2874095"/>
            <a:ext cx="237392" cy="366713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buNone/>
              <a:defRPr/>
            </a:pPr>
            <a:endParaRPr lang="ko-KR" altLang="en-US" sz="1000" b="1" dirty="0"/>
          </a:p>
        </p:txBody>
      </p:sp>
      <p:sp>
        <p:nvSpPr>
          <p:cNvPr id="132" name="정육면체 131"/>
          <p:cNvSpPr/>
          <p:nvPr/>
        </p:nvSpPr>
        <p:spPr bwMode="auto">
          <a:xfrm>
            <a:off x="7797725" y="2943944"/>
            <a:ext cx="238857" cy="368300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buNone/>
              <a:defRPr/>
            </a:pPr>
            <a:endParaRPr lang="ko-KR" altLang="en-US" sz="1000" b="1" dirty="0"/>
          </a:p>
        </p:txBody>
      </p:sp>
      <p:sp>
        <p:nvSpPr>
          <p:cNvPr id="133" name="정육면체 132"/>
          <p:cNvSpPr/>
          <p:nvPr/>
        </p:nvSpPr>
        <p:spPr bwMode="auto">
          <a:xfrm>
            <a:off x="7944263" y="3094757"/>
            <a:ext cx="238857" cy="366712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buNone/>
              <a:defRPr/>
            </a:pPr>
            <a:endParaRPr lang="ko-KR" altLang="en-US" sz="1000" b="1" dirty="0"/>
          </a:p>
        </p:txBody>
      </p:sp>
      <p:sp>
        <p:nvSpPr>
          <p:cNvPr id="134" name="정육면체 133"/>
          <p:cNvSpPr/>
          <p:nvPr/>
        </p:nvSpPr>
        <p:spPr bwMode="auto">
          <a:xfrm>
            <a:off x="8092267" y="3245570"/>
            <a:ext cx="237392" cy="366713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buNone/>
              <a:defRPr/>
            </a:pPr>
            <a:endParaRPr lang="ko-KR" altLang="en-US" sz="1000" b="1" dirty="0"/>
          </a:p>
        </p:txBody>
      </p:sp>
      <p:sp>
        <p:nvSpPr>
          <p:cNvPr id="135" name="정육면체 134"/>
          <p:cNvSpPr/>
          <p:nvPr/>
        </p:nvSpPr>
        <p:spPr bwMode="auto">
          <a:xfrm>
            <a:off x="8238805" y="3394794"/>
            <a:ext cx="238858" cy="368300"/>
          </a:xfrm>
          <a:prstGeom prst="cub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buNone/>
              <a:defRPr/>
            </a:pPr>
            <a:endParaRPr lang="ko-KR" altLang="en-US" sz="1000" b="1" dirty="0"/>
          </a:p>
        </p:txBody>
      </p:sp>
      <p:sp>
        <p:nvSpPr>
          <p:cNvPr id="136" name="순서도: 자기 디스크 135"/>
          <p:cNvSpPr/>
          <p:nvPr/>
        </p:nvSpPr>
        <p:spPr bwMode="auto">
          <a:xfrm>
            <a:off x="7835824" y="4361583"/>
            <a:ext cx="703385" cy="720725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buNone/>
              <a:defRPr/>
            </a:pPr>
            <a:r>
              <a:rPr lang="en-US" altLang="ko-KR" sz="1000" b="1"/>
              <a:t>RDBMS</a:t>
            </a:r>
            <a:endParaRPr lang="ko-KR" altLang="en-US" sz="1000" b="1" dirty="0"/>
          </a:p>
        </p:txBody>
      </p:sp>
      <p:sp>
        <p:nvSpPr>
          <p:cNvPr id="137" name="순서도: 자기 디스크 136"/>
          <p:cNvSpPr/>
          <p:nvPr/>
        </p:nvSpPr>
        <p:spPr bwMode="auto">
          <a:xfrm>
            <a:off x="7863666" y="5337894"/>
            <a:ext cx="703385" cy="827088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ct val="50000"/>
              </a:spcBef>
              <a:buNone/>
              <a:defRPr/>
            </a:pPr>
            <a:r>
              <a:rPr lang="en-US" altLang="ko-KR" sz="1000" b="1"/>
              <a:t>Data</a:t>
            </a:r>
          </a:p>
          <a:p>
            <a:pPr algn="ctr" latinLnBrk="0">
              <a:spcBef>
                <a:spcPct val="50000"/>
              </a:spcBef>
              <a:buNone/>
              <a:defRPr/>
            </a:pPr>
            <a:r>
              <a:rPr lang="en-US" altLang="ko-KR" sz="1000" b="1"/>
              <a:t>Warehouse</a:t>
            </a:r>
            <a:endParaRPr lang="ko-KR" altLang="en-US" sz="1000" b="1" dirty="0"/>
          </a:p>
        </p:txBody>
      </p:sp>
      <p:cxnSp>
        <p:nvCxnSpPr>
          <p:cNvPr id="138" name="직선 화살표 연결선 137"/>
          <p:cNvCxnSpPr/>
          <p:nvPr/>
        </p:nvCxnSpPr>
        <p:spPr bwMode="auto">
          <a:xfrm>
            <a:off x="4825925" y="3317007"/>
            <a:ext cx="2523392" cy="0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9" name="직선 화살표 연결선 138"/>
          <p:cNvCxnSpPr/>
          <p:nvPr/>
        </p:nvCxnSpPr>
        <p:spPr bwMode="auto">
          <a:xfrm>
            <a:off x="4825925" y="3640857"/>
            <a:ext cx="2523392" cy="0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0" name="직선 화살표 연결선 139"/>
          <p:cNvCxnSpPr/>
          <p:nvPr/>
        </p:nvCxnSpPr>
        <p:spPr bwMode="auto">
          <a:xfrm>
            <a:off x="4825925" y="2956644"/>
            <a:ext cx="2523392" cy="0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1" name="직선 화살표 연결선 140"/>
          <p:cNvCxnSpPr/>
          <p:nvPr/>
        </p:nvCxnSpPr>
        <p:spPr bwMode="auto">
          <a:xfrm>
            <a:off x="4861094" y="4902919"/>
            <a:ext cx="2523392" cy="0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2" name="직선 화살표 연결선 141"/>
          <p:cNvCxnSpPr/>
          <p:nvPr/>
        </p:nvCxnSpPr>
        <p:spPr bwMode="auto">
          <a:xfrm>
            <a:off x="4825925" y="4363169"/>
            <a:ext cx="2523392" cy="0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3" name="직선 화살표 연결선 142"/>
          <p:cNvCxnSpPr>
            <a:stCxn id="106" idx="3"/>
            <a:endCxn id="109" idx="3"/>
          </p:cNvCxnSpPr>
          <p:nvPr/>
        </p:nvCxnSpPr>
        <p:spPr bwMode="auto">
          <a:xfrm flipV="1">
            <a:off x="3120218" y="5031507"/>
            <a:ext cx="694592" cy="728662"/>
          </a:xfrm>
          <a:prstGeom prst="straightConnector1">
            <a:avLst/>
          </a:prstGeom>
          <a:solidFill>
            <a:srgbClr val="FBB779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477" name="TextBox 106"/>
          <p:cNvSpPr txBox="1">
            <a:spLocks noChangeArrowheads="1"/>
          </p:cNvSpPr>
          <p:nvPr/>
        </p:nvSpPr>
        <p:spPr bwMode="auto">
          <a:xfrm>
            <a:off x="4774636" y="2704233"/>
            <a:ext cx="882162" cy="285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6800" rIns="46800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ko-KR" sz="1000" b="1">
                <a:solidFill>
                  <a:srgbClr val="C00000"/>
                </a:solidFill>
              </a:rPr>
              <a:t>SFTP</a:t>
            </a: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altLang="ko-KR" sz="600" b="1">
              <a:solidFill>
                <a:srgbClr val="C00000"/>
              </a:solidFill>
            </a:endParaRP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ko-KR" sz="1000" b="1">
                <a:solidFill>
                  <a:srgbClr val="C00000"/>
                </a:solidFill>
              </a:rPr>
              <a:t>Collector</a:t>
            </a: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altLang="ko-KR" sz="500" b="1">
              <a:solidFill>
                <a:srgbClr val="C00000"/>
              </a:solidFill>
            </a:endParaRP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ko-KR" sz="1000" b="1">
                <a:solidFill>
                  <a:srgbClr val="C00000"/>
                </a:solidFill>
              </a:rPr>
              <a:t>ETL</a:t>
            </a: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altLang="ko-KR" sz="1000" b="1">
              <a:solidFill>
                <a:srgbClr val="C00000"/>
              </a:solidFill>
            </a:endParaRP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altLang="ko-KR" sz="1000" b="1">
              <a:solidFill>
                <a:srgbClr val="C00000"/>
              </a:solidFill>
            </a:endParaRP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ko-KR" sz="1000" b="1">
                <a:solidFill>
                  <a:srgbClr val="C00000"/>
                </a:solidFill>
              </a:rPr>
              <a:t>Sqoop</a:t>
            </a: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altLang="ko-KR" sz="1000" b="1">
              <a:solidFill>
                <a:srgbClr val="C00000"/>
              </a:solidFill>
            </a:endParaRP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altLang="ko-KR" sz="900" b="1">
              <a:solidFill>
                <a:srgbClr val="C00000"/>
              </a:solidFill>
            </a:endParaRP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altLang="ko-KR" sz="900" b="1">
              <a:solidFill>
                <a:srgbClr val="C00000"/>
              </a:solidFill>
            </a:endParaRP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altLang="ko-KR" sz="700" b="1">
              <a:solidFill>
                <a:srgbClr val="C00000"/>
              </a:solidFill>
            </a:endParaRP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altLang="ko-KR" sz="800" b="1">
              <a:solidFill>
                <a:srgbClr val="C00000"/>
              </a:solidFill>
            </a:endParaRPr>
          </a:p>
          <a:p>
            <a:pPr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altLang="ko-KR" sz="1000" b="1">
                <a:solidFill>
                  <a:srgbClr val="C00000"/>
                </a:solidFill>
              </a:rPr>
              <a:t>File Upload</a:t>
            </a:r>
            <a:endParaRPr lang="ko-KR" altLang="en-US" sz="10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배포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32954"/>
            <a:ext cx="9144000" cy="41898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607" y="5472502"/>
            <a:ext cx="1572034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5424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5249106D-2C19-461C-8ABB-CCC2D87CBF18}"/>
              </a:ext>
            </a:extLst>
          </p:cNvPr>
          <p:cNvSpPr/>
          <p:nvPr/>
        </p:nvSpPr>
        <p:spPr bwMode="auto">
          <a:xfrm>
            <a:off x="3347864" y="1844824"/>
            <a:ext cx="3084254" cy="2176516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>
              <a:spcBef>
                <a:spcPts val="0"/>
              </a:spcBef>
            </a:pPr>
            <a:endParaRPr lang="en-US" altLang="ko-KR" sz="1400" dirty="0">
              <a:latin typeface="나눔고딕 Bold" pitchFamily="50" charset="-127"/>
              <a:ea typeface="나눔고딕 Bold" pitchFamily="50" charset="-127"/>
            </a:endParaRPr>
          </a:p>
          <a:p>
            <a:pPr algn="ctr">
              <a:spcBef>
                <a:spcPts val="0"/>
              </a:spcBef>
            </a:pPr>
            <a:endParaRPr lang="en-US" altLang="ko-KR" sz="1400" dirty="0">
              <a:latin typeface="나눔고딕 Bold" pitchFamily="50" charset="-127"/>
              <a:ea typeface="나눔고딕 Bold" pitchFamily="50" charset="-127"/>
            </a:endParaRPr>
          </a:p>
          <a:p>
            <a:pPr algn="ctr">
              <a:spcBef>
                <a:spcPts val="0"/>
              </a:spcBef>
            </a:pPr>
            <a:endParaRPr lang="en-US" altLang="ko-KR" sz="1400" dirty="0">
              <a:latin typeface="나눔고딕 Bold" pitchFamily="50" charset="-127"/>
              <a:ea typeface="나눔고딕 Bold" pitchFamily="50" charset="-127"/>
            </a:endParaRPr>
          </a:p>
          <a:p>
            <a:pPr algn="ctr">
              <a:spcBef>
                <a:spcPts val="0"/>
              </a:spcBef>
            </a:pPr>
            <a:r>
              <a:rPr lang="en-US" altLang="ko-KR" sz="1400" dirty="0">
                <a:latin typeface="나눔고딕 Bold" pitchFamily="50" charset="-127"/>
                <a:ea typeface="나눔고딕 Bold" pitchFamily="50" charset="-127"/>
              </a:rPr>
              <a:t>………………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6F92A3A-03C9-41DA-B32D-B169FFC25809}"/>
              </a:ext>
            </a:extLst>
          </p:cNvPr>
          <p:cNvSpPr/>
          <p:nvPr/>
        </p:nvSpPr>
        <p:spPr bwMode="auto">
          <a:xfrm>
            <a:off x="2258244" y="4058044"/>
            <a:ext cx="5342739" cy="245655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 err="1">
                <a:latin typeface="나눔고딕 Bold" pitchFamily="50" charset="-127"/>
                <a:ea typeface="나눔고딕 Bold" pitchFamily="50" charset="-127"/>
              </a:rPr>
              <a:t>Openstack</a:t>
            </a: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 Magnum(</a:t>
            </a:r>
            <a:r>
              <a:rPr lang="en-US" altLang="ko-KR" sz="1200" dirty="0" err="1">
                <a:latin typeface="나눔고딕 Bold" pitchFamily="50" charset="-127"/>
                <a:ea typeface="나눔고딕 Bold" pitchFamily="50" charset="-127"/>
              </a:rPr>
              <a:t>kubernetes</a:t>
            </a: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)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6FE5C6-5B12-4C55-9B6D-38200F606E17}"/>
              </a:ext>
            </a:extLst>
          </p:cNvPr>
          <p:cNvSpPr/>
          <p:nvPr/>
        </p:nvSpPr>
        <p:spPr>
          <a:xfrm>
            <a:off x="186112" y="730568"/>
            <a:ext cx="4403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b="1" dirty="0" err="1">
                <a:solidFill>
                  <a:schemeClr val="bg1"/>
                </a:solidFill>
                <a:latin typeface="+mj-ea"/>
                <a:ea typeface="+mj-ea"/>
                <a:cs typeface="+mj-cs"/>
              </a:rPr>
              <a:t>오픈스택</a:t>
            </a:r>
            <a:r>
              <a:rPr kumimoji="1" lang="ko-KR" altLang="en-US" sz="2400" b="1" dirty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 영상보안 인큐베이터</a:t>
            </a:r>
          </a:p>
        </p:txBody>
      </p:sp>
      <p:pic>
        <p:nvPicPr>
          <p:cNvPr id="3" name="그래픽 2" descr="남자">
            <a:extLst>
              <a:ext uri="{FF2B5EF4-FFF2-40B4-BE49-F238E27FC236}">
                <a16:creationId xmlns:a16="http://schemas.microsoft.com/office/drawing/2014/main" id="{048D5251-459F-4A8E-B225-105EFD51D8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8520" y="2226099"/>
            <a:ext cx="914400" cy="9144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BD19C4-3143-4DEF-B685-4F27C696097A}"/>
              </a:ext>
            </a:extLst>
          </p:cNvPr>
          <p:cNvSpPr/>
          <p:nvPr/>
        </p:nvSpPr>
        <p:spPr bwMode="auto">
          <a:xfrm>
            <a:off x="1021904" y="1916340"/>
            <a:ext cx="1663385" cy="15846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GUI VM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A90485A-1565-47C8-9380-7687C1D723F5}"/>
              </a:ext>
            </a:extLst>
          </p:cNvPr>
          <p:cNvSpPr/>
          <p:nvPr/>
        </p:nvSpPr>
        <p:spPr bwMode="auto">
          <a:xfrm>
            <a:off x="1097512" y="2276402"/>
            <a:ext cx="1512168" cy="108235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CCTV</a:t>
            </a:r>
            <a:r>
              <a:rPr lang="ko-KR" altLang="en-US" sz="1200" dirty="0">
                <a:latin typeface="나눔고딕 Bold" pitchFamily="50" charset="-127"/>
                <a:ea typeface="나눔고딕 Bold" pitchFamily="50" charset="-127"/>
              </a:rPr>
              <a:t> 영상</a:t>
            </a: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 </a:t>
            </a:r>
            <a:r>
              <a:rPr lang="ko-KR" altLang="en-US" sz="1200" dirty="0">
                <a:latin typeface="나눔고딕 Bold" pitchFamily="50" charset="-127"/>
                <a:ea typeface="나눔고딕 Bold" pitchFamily="50" charset="-127"/>
              </a:rPr>
              <a:t>업로드</a:t>
            </a:r>
            <a:endParaRPr lang="en-US" altLang="ko-KR" sz="1200" dirty="0">
              <a:latin typeface="나눔고딕 Bold" pitchFamily="50" charset="-127"/>
              <a:ea typeface="나눔고딕 Bold" pitchFamily="50" charset="-127"/>
            </a:endParaRPr>
          </a:p>
          <a:p>
            <a:pPr algn="ctr">
              <a:spcBef>
                <a:spcPts val="0"/>
              </a:spcBef>
            </a:pPr>
            <a:r>
              <a:rPr lang="ko-KR" altLang="en-US" sz="1200" dirty="0" err="1">
                <a:latin typeface="나눔고딕 Bold" pitchFamily="50" charset="-127"/>
                <a:ea typeface="나눔고딕 Bold" pitchFamily="50" charset="-127"/>
              </a:rPr>
              <a:t>딥러닝</a:t>
            </a:r>
            <a:r>
              <a:rPr lang="ko-KR" altLang="en-US" sz="1200" dirty="0">
                <a:latin typeface="나눔고딕 Bold" pitchFamily="50" charset="-127"/>
                <a:ea typeface="나눔고딕 Bold" pitchFamily="50" charset="-127"/>
              </a:rPr>
              <a:t> 실행</a:t>
            </a:r>
            <a:endParaRPr lang="en-US" altLang="ko-KR" sz="1200" dirty="0">
              <a:latin typeface="나눔고딕 Bold" pitchFamily="50" charset="-127"/>
              <a:ea typeface="나눔고딕 Bold" pitchFamily="50" charset="-127"/>
            </a:endParaRPr>
          </a:p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Incubator </a:t>
            </a:r>
            <a:r>
              <a:rPr lang="ko-KR" altLang="en-US" sz="1200" dirty="0">
                <a:latin typeface="나눔고딕 Bold" pitchFamily="50" charset="-127"/>
                <a:ea typeface="나눔고딕 Bold" pitchFamily="50" charset="-127"/>
              </a:rPr>
              <a:t>모니터링</a:t>
            </a:r>
            <a:endParaRPr lang="en-US" altLang="ko-KR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7341196-3F8D-44BC-9C0D-07653B90C788}"/>
              </a:ext>
            </a:extLst>
          </p:cNvPr>
          <p:cNvSpPr/>
          <p:nvPr/>
        </p:nvSpPr>
        <p:spPr bwMode="auto">
          <a:xfrm>
            <a:off x="2915816" y="4560135"/>
            <a:ext cx="1663385" cy="1584668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Master VM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28B6811-2D75-4F16-9B6E-DDEEDF67254D}"/>
              </a:ext>
            </a:extLst>
          </p:cNvPr>
          <p:cNvSpPr/>
          <p:nvPr/>
        </p:nvSpPr>
        <p:spPr bwMode="auto">
          <a:xfrm>
            <a:off x="2991424" y="4920197"/>
            <a:ext cx="1512168" cy="108235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docker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293B456-8AE6-4781-89D4-A5A8F496C7A1}"/>
              </a:ext>
            </a:extLst>
          </p:cNvPr>
          <p:cNvGrpSpPr/>
          <p:nvPr/>
        </p:nvGrpSpPr>
        <p:grpSpPr>
          <a:xfrm>
            <a:off x="7385586" y="1843903"/>
            <a:ext cx="1663385" cy="1584668"/>
            <a:chOff x="6512800" y="4594202"/>
            <a:chExt cx="1663385" cy="1584668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640F486-3499-4A39-8FC6-D8A6C7EEA8DB}"/>
                </a:ext>
              </a:extLst>
            </p:cNvPr>
            <p:cNvSpPr/>
            <p:nvPr/>
          </p:nvSpPr>
          <p:spPr bwMode="auto">
            <a:xfrm>
              <a:off x="6512800" y="4594202"/>
              <a:ext cx="1663385" cy="1584668"/>
            </a:xfrm>
            <a:prstGeom prst="roundRect">
              <a:avLst/>
            </a:prstGeom>
            <a:grp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t"/>
            <a:lstStyle/>
            <a:p>
              <a:pPr algn="ctr">
                <a:spcBef>
                  <a:spcPts val="0"/>
                </a:spcBef>
              </a:pPr>
              <a:r>
                <a:rPr lang="en-US" altLang="ko-KR" sz="1200" dirty="0">
                  <a:latin typeface="나눔고딕 Bold" pitchFamily="50" charset="-127"/>
                  <a:ea typeface="나눔고딕 Bold" pitchFamily="50" charset="-127"/>
                </a:rPr>
                <a:t>GUI VM 2</a:t>
              </a:r>
              <a:endParaRPr lang="ko-KR" altLang="en-US" sz="12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B3A2D95-BCBF-48E3-8AC2-8E740D7924FE}"/>
                </a:ext>
              </a:extLst>
            </p:cNvPr>
            <p:cNvSpPr/>
            <p:nvPr/>
          </p:nvSpPr>
          <p:spPr bwMode="auto">
            <a:xfrm>
              <a:off x="6588408" y="4954264"/>
              <a:ext cx="1512168" cy="1082352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t"/>
            <a:lstStyle/>
            <a:p>
              <a:pPr algn="ctr">
                <a:spcBef>
                  <a:spcPts val="0"/>
                </a:spcBef>
              </a:pPr>
              <a:r>
                <a:rPr lang="en-US" altLang="ko-KR" sz="1200" dirty="0">
                  <a:latin typeface="나눔고딕 Bold" pitchFamily="50" charset="-127"/>
                  <a:ea typeface="나눔고딕 Bold" pitchFamily="50" charset="-127"/>
                </a:rPr>
                <a:t>Nvidia docker</a:t>
              </a:r>
              <a:endParaRPr lang="ko-KR" altLang="en-US" sz="12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1AE94AA-536D-405A-89F4-1063BBFC8DFA}"/>
              </a:ext>
            </a:extLst>
          </p:cNvPr>
          <p:cNvSpPr/>
          <p:nvPr/>
        </p:nvSpPr>
        <p:spPr bwMode="auto">
          <a:xfrm>
            <a:off x="7199792" y="1975253"/>
            <a:ext cx="1663385" cy="15846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GPU VM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135B260-C684-4B9F-8607-EEBD779DA57B}"/>
              </a:ext>
            </a:extLst>
          </p:cNvPr>
          <p:cNvSpPr/>
          <p:nvPr/>
        </p:nvSpPr>
        <p:spPr bwMode="auto">
          <a:xfrm>
            <a:off x="7275400" y="2335315"/>
            <a:ext cx="1512168" cy="108235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Nvidia docker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503278C-63B3-47FF-9DD4-10724B1ABA78}"/>
              </a:ext>
            </a:extLst>
          </p:cNvPr>
          <p:cNvSpPr/>
          <p:nvPr/>
        </p:nvSpPr>
        <p:spPr bwMode="auto">
          <a:xfrm>
            <a:off x="3059832" y="5338987"/>
            <a:ext cx="530005" cy="45902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API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638B8EC-52E8-4D57-AA5C-7C79A5C58CE4}"/>
              </a:ext>
            </a:extLst>
          </p:cNvPr>
          <p:cNvSpPr/>
          <p:nvPr/>
        </p:nvSpPr>
        <p:spPr bwMode="auto">
          <a:xfrm>
            <a:off x="5334046" y="4402391"/>
            <a:ext cx="1663385" cy="1584668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Worker VM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3AF692B-487A-47A4-82B9-A364EC0FCD1B}"/>
              </a:ext>
            </a:extLst>
          </p:cNvPr>
          <p:cNvSpPr/>
          <p:nvPr/>
        </p:nvSpPr>
        <p:spPr bwMode="auto">
          <a:xfrm>
            <a:off x="5409654" y="4666553"/>
            <a:ext cx="1512168" cy="108235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docker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39BDDCD-8A9E-4E83-AF45-A058573B0651}"/>
              </a:ext>
            </a:extLst>
          </p:cNvPr>
          <p:cNvSpPr/>
          <p:nvPr/>
        </p:nvSpPr>
        <p:spPr bwMode="auto">
          <a:xfrm>
            <a:off x="5730942" y="5030383"/>
            <a:ext cx="938937" cy="45902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54996C4-CBC8-4E54-8BD0-BBF8E769725B}"/>
              </a:ext>
            </a:extLst>
          </p:cNvPr>
          <p:cNvSpPr/>
          <p:nvPr/>
        </p:nvSpPr>
        <p:spPr bwMode="auto">
          <a:xfrm>
            <a:off x="5678978" y="5103260"/>
            <a:ext cx="938937" cy="45902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335AE28-CBD7-446B-945F-2EB37A10D740}"/>
              </a:ext>
            </a:extLst>
          </p:cNvPr>
          <p:cNvSpPr/>
          <p:nvPr/>
        </p:nvSpPr>
        <p:spPr bwMode="auto">
          <a:xfrm>
            <a:off x="5612326" y="5175268"/>
            <a:ext cx="938937" cy="45902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40D63C2-8339-4BFD-9C77-D0C041AB435B}"/>
              </a:ext>
            </a:extLst>
          </p:cNvPr>
          <p:cNvSpPr/>
          <p:nvPr/>
        </p:nvSpPr>
        <p:spPr bwMode="auto">
          <a:xfrm>
            <a:off x="5245132" y="4474399"/>
            <a:ext cx="1663385" cy="1584668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Worker VM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6767D8D-BDED-4034-9194-613339888857}"/>
              </a:ext>
            </a:extLst>
          </p:cNvPr>
          <p:cNvSpPr/>
          <p:nvPr/>
        </p:nvSpPr>
        <p:spPr bwMode="auto">
          <a:xfrm>
            <a:off x="5320740" y="4805223"/>
            <a:ext cx="1512168" cy="108235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docker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DF58BC2-BF00-4CD9-B6BF-2D5E0A52CE43}"/>
              </a:ext>
            </a:extLst>
          </p:cNvPr>
          <p:cNvSpPr/>
          <p:nvPr/>
        </p:nvSpPr>
        <p:spPr bwMode="auto">
          <a:xfrm>
            <a:off x="5642028" y="5169053"/>
            <a:ext cx="938937" cy="45902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B780F14-3EB4-4396-9703-E48A793C22CC}"/>
              </a:ext>
            </a:extLst>
          </p:cNvPr>
          <p:cNvSpPr/>
          <p:nvPr/>
        </p:nvSpPr>
        <p:spPr bwMode="auto">
          <a:xfrm>
            <a:off x="5590064" y="5241930"/>
            <a:ext cx="938937" cy="45902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817CCC3-F913-49D3-AF2A-3EB8118A0B5F}"/>
              </a:ext>
            </a:extLst>
          </p:cNvPr>
          <p:cNvSpPr/>
          <p:nvPr/>
        </p:nvSpPr>
        <p:spPr bwMode="auto">
          <a:xfrm>
            <a:off x="5523412" y="5313938"/>
            <a:ext cx="938937" cy="45902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86E35AC-F684-46D5-BFBC-2FFBA695F208}"/>
              </a:ext>
            </a:extLst>
          </p:cNvPr>
          <p:cNvSpPr/>
          <p:nvPr/>
        </p:nvSpPr>
        <p:spPr bwMode="auto">
          <a:xfrm>
            <a:off x="5148249" y="4562430"/>
            <a:ext cx="1663385" cy="1584668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Worker VM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C8A4F53-50D5-4341-B972-F58E7FD9E2C7}"/>
              </a:ext>
            </a:extLst>
          </p:cNvPr>
          <p:cNvSpPr/>
          <p:nvPr/>
        </p:nvSpPr>
        <p:spPr bwMode="auto">
          <a:xfrm>
            <a:off x="5223857" y="4922492"/>
            <a:ext cx="1512168" cy="108235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docker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2B96EB-69C8-4F34-862E-AD25C7D531E9}"/>
              </a:ext>
            </a:extLst>
          </p:cNvPr>
          <p:cNvSpPr/>
          <p:nvPr/>
        </p:nvSpPr>
        <p:spPr bwMode="auto">
          <a:xfrm>
            <a:off x="5545145" y="5286322"/>
            <a:ext cx="938937" cy="45902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91EC0BB-F152-43FC-BA58-DAC8692FC338}"/>
              </a:ext>
            </a:extLst>
          </p:cNvPr>
          <p:cNvSpPr/>
          <p:nvPr/>
        </p:nvSpPr>
        <p:spPr bwMode="auto">
          <a:xfrm>
            <a:off x="5493181" y="5359199"/>
            <a:ext cx="938937" cy="45902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29D0B5D-E8A4-4FD3-9269-ABD83ECBEC0F}"/>
              </a:ext>
            </a:extLst>
          </p:cNvPr>
          <p:cNvSpPr/>
          <p:nvPr/>
        </p:nvSpPr>
        <p:spPr bwMode="auto">
          <a:xfrm>
            <a:off x="5426529" y="5431207"/>
            <a:ext cx="938937" cy="45902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pod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1909329-B49F-4290-B2EF-646FC092AA36}"/>
              </a:ext>
            </a:extLst>
          </p:cNvPr>
          <p:cNvCxnSpPr/>
          <p:nvPr/>
        </p:nvCxnSpPr>
        <p:spPr>
          <a:xfrm>
            <a:off x="589129" y="2683402"/>
            <a:ext cx="432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BEDA282-4542-4C4E-8E6F-0C05D4ACFBD4}"/>
              </a:ext>
            </a:extLst>
          </p:cNvPr>
          <p:cNvSpPr/>
          <p:nvPr/>
        </p:nvSpPr>
        <p:spPr bwMode="auto">
          <a:xfrm>
            <a:off x="3796269" y="5338987"/>
            <a:ext cx="641307" cy="45902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>
              <a:spcBef>
                <a:spcPts val="0"/>
              </a:spcBef>
            </a:pPr>
            <a:r>
              <a:rPr lang="en-US" altLang="ko-KR" sz="1200" dirty="0" err="1">
                <a:latin typeface="나눔고딕 Bold" pitchFamily="50" charset="-127"/>
                <a:ea typeface="나눔고딕 Bold" pitchFamily="50" charset="-127"/>
              </a:rPr>
              <a:t>Kubelet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5AA52255-AD2A-4310-9EDA-4F855D138CA3}"/>
              </a:ext>
            </a:extLst>
          </p:cNvPr>
          <p:cNvSpPr/>
          <p:nvPr/>
        </p:nvSpPr>
        <p:spPr bwMode="auto">
          <a:xfrm>
            <a:off x="3516603" y="2317605"/>
            <a:ext cx="853579" cy="313519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F44CADF-0CCA-4AB5-B1B2-F6002D091494}"/>
              </a:ext>
            </a:extLst>
          </p:cNvPr>
          <p:cNvSpPr/>
          <p:nvPr/>
        </p:nvSpPr>
        <p:spPr bwMode="auto">
          <a:xfrm>
            <a:off x="4502825" y="2320556"/>
            <a:ext cx="853579" cy="313519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7CB4A700-DDA8-434C-84E4-7FAC86F86ACC}"/>
              </a:ext>
            </a:extLst>
          </p:cNvPr>
          <p:cNvSpPr/>
          <p:nvPr/>
        </p:nvSpPr>
        <p:spPr bwMode="auto">
          <a:xfrm>
            <a:off x="5446613" y="2322644"/>
            <a:ext cx="853579" cy="313519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BA4086A-6918-4EDD-97A8-D613CDD2707B}"/>
              </a:ext>
            </a:extLst>
          </p:cNvPr>
          <p:cNvSpPr/>
          <p:nvPr/>
        </p:nvSpPr>
        <p:spPr bwMode="auto">
          <a:xfrm>
            <a:off x="3516603" y="2704012"/>
            <a:ext cx="853579" cy="313519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09D3E8D-1E99-4CB4-81E0-A3635F8A7CF3}"/>
              </a:ext>
            </a:extLst>
          </p:cNvPr>
          <p:cNvSpPr/>
          <p:nvPr/>
        </p:nvSpPr>
        <p:spPr bwMode="auto">
          <a:xfrm>
            <a:off x="4502825" y="2706963"/>
            <a:ext cx="853579" cy="313519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448F8123-9F0B-414D-93BA-3F41BA312F23}"/>
              </a:ext>
            </a:extLst>
          </p:cNvPr>
          <p:cNvSpPr/>
          <p:nvPr/>
        </p:nvSpPr>
        <p:spPr bwMode="auto">
          <a:xfrm>
            <a:off x="5446613" y="2709051"/>
            <a:ext cx="853579" cy="313519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E6E5D1FE-7357-4959-9F7B-03BDA1EE80BA}"/>
              </a:ext>
            </a:extLst>
          </p:cNvPr>
          <p:cNvSpPr/>
          <p:nvPr/>
        </p:nvSpPr>
        <p:spPr bwMode="auto">
          <a:xfrm>
            <a:off x="3516603" y="3468480"/>
            <a:ext cx="853579" cy="313519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CD3693D-10FC-47C5-9FEA-FF63C823A39B}"/>
              </a:ext>
            </a:extLst>
          </p:cNvPr>
          <p:cNvSpPr/>
          <p:nvPr/>
        </p:nvSpPr>
        <p:spPr bwMode="auto">
          <a:xfrm>
            <a:off x="4502825" y="3471431"/>
            <a:ext cx="853579" cy="313519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005A48AE-ECF1-412F-AD63-BC6FE0C7074C}"/>
              </a:ext>
            </a:extLst>
          </p:cNvPr>
          <p:cNvSpPr/>
          <p:nvPr/>
        </p:nvSpPr>
        <p:spPr bwMode="auto">
          <a:xfrm>
            <a:off x="5446613" y="3473519"/>
            <a:ext cx="853579" cy="313519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746F44D-D2CA-4499-8AD3-59E6AE551B44}"/>
              </a:ext>
            </a:extLst>
          </p:cNvPr>
          <p:cNvSpPr txBox="1"/>
          <p:nvPr/>
        </p:nvSpPr>
        <p:spPr>
          <a:xfrm>
            <a:off x="4233237" y="1946835"/>
            <a:ext cx="1392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Incubator System</a:t>
            </a:r>
            <a:endParaRPr lang="ko-KR" altLang="en-US" sz="1200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2E67A4ED-BD81-48DB-9243-69750230AEDF}"/>
              </a:ext>
            </a:extLst>
          </p:cNvPr>
          <p:cNvSpPr/>
          <p:nvPr/>
        </p:nvSpPr>
        <p:spPr bwMode="auto">
          <a:xfrm>
            <a:off x="7406621" y="2695275"/>
            <a:ext cx="1249725" cy="61095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ea typeface="나눔고딕 Bold" pitchFamily="50" charset="-127"/>
              </a:rPr>
              <a:t>Deep Learning Container</a:t>
            </a:r>
            <a:endParaRPr lang="ko-KR" altLang="en-US" sz="1200" dirty="0">
              <a:ea typeface="나눔고딕 Bold" pitchFamily="50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1F0E9D6-9ED4-499E-B46F-87A419180966}"/>
              </a:ext>
            </a:extLst>
          </p:cNvPr>
          <p:cNvCxnSpPr/>
          <p:nvPr/>
        </p:nvCxnSpPr>
        <p:spPr>
          <a:xfrm>
            <a:off x="2715415" y="2674301"/>
            <a:ext cx="633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FB28C03-B021-4B4E-BFAF-6A2D7F313FE1}"/>
              </a:ext>
            </a:extLst>
          </p:cNvPr>
          <p:cNvCxnSpPr/>
          <p:nvPr/>
        </p:nvCxnSpPr>
        <p:spPr>
          <a:xfrm>
            <a:off x="6473978" y="2683299"/>
            <a:ext cx="696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3CDA899-4ADF-4700-8360-AD189C3B9F96}"/>
              </a:ext>
            </a:extLst>
          </p:cNvPr>
          <p:cNvCxnSpPr>
            <a:cxnSpLocks/>
          </p:cNvCxnSpPr>
          <p:nvPr/>
        </p:nvCxnSpPr>
        <p:spPr>
          <a:xfrm flipH="1">
            <a:off x="6444208" y="2852936"/>
            <a:ext cx="712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560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www.openstack.org/themes/openstack/images/openstack-logo/OpenStack-Logo-Vertical.png">
            <a:extLst>
              <a:ext uri="{FF2B5EF4-FFF2-40B4-BE49-F238E27FC236}">
                <a16:creationId xmlns:a16="http://schemas.microsoft.com/office/drawing/2014/main" id="{E9638D10-A2E4-4894-8A26-46A33551F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76482"/>
            <a:ext cx="7668344" cy="370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EC27FD-685A-43AE-97E9-F013B03773D1}"/>
              </a:ext>
            </a:extLst>
          </p:cNvPr>
          <p:cNvSpPr txBox="1"/>
          <p:nvPr/>
        </p:nvSpPr>
        <p:spPr>
          <a:xfrm>
            <a:off x="5580112" y="6196459"/>
            <a:ext cx="3528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출처</a:t>
            </a:r>
            <a:r>
              <a:rPr lang="en-US" altLang="ko-KR" sz="800" dirty="0"/>
              <a:t>: https://www.openstack.org/brand/openstack-logo/logo-download/</a:t>
            </a:r>
            <a:endParaRPr lang="ko-KR" altLang="en-US" sz="8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오픈스택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9727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844083" eaLnBrk="1" latinLnBrk="0" hangingPunct="1">
              <a:lnSpc>
                <a:spcPct val="90000"/>
              </a:lnSpc>
            </a:pPr>
            <a:r>
              <a:rPr kumimoji="1" lang="ko-KR" altLang="en-US" sz="2400" dirty="0" err="1">
                <a:latin typeface="+mj-ea"/>
                <a:ea typeface="+mj-ea"/>
              </a:rPr>
              <a:t>오픈스택</a:t>
            </a:r>
            <a:r>
              <a:rPr kumimoji="1" lang="ko-KR" altLang="en-US" sz="2400" dirty="0">
                <a:latin typeface="+mj-ea"/>
                <a:ea typeface="+mj-ea"/>
              </a:rPr>
              <a:t> 개요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6DDCB4-7029-48A6-9F0A-2FFBE975D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" y="1956054"/>
            <a:ext cx="5488779" cy="19653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772CD76-B0AB-4858-BD5D-2528A1E991A9}"/>
              </a:ext>
            </a:extLst>
          </p:cNvPr>
          <p:cNvSpPr/>
          <p:nvPr/>
        </p:nvSpPr>
        <p:spPr>
          <a:xfrm>
            <a:off x="399130" y="4306020"/>
            <a:ext cx="5407306" cy="1228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477" dirty="0">
                <a:solidFill>
                  <a:srgbClr val="333333"/>
                </a:solidFill>
              </a:rPr>
              <a:t>OpenStack is </a:t>
            </a:r>
            <a:r>
              <a:rPr lang="en-US" altLang="ko-KR" sz="1477" b="1" dirty="0">
                <a:solidFill>
                  <a:srgbClr val="0070C0"/>
                </a:solidFill>
              </a:rPr>
              <a:t>a cloud operating system that controls large pools of compute, storage, and networking resources</a:t>
            </a:r>
            <a:r>
              <a:rPr lang="en-US" altLang="ko-KR" sz="1477" dirty="0">
                <a:solidFill>
                  <a:srgbClr val="333333"/>
                </a:solidFill>
              </a:rPr>
              <a:t> throughout a datacenter, all managed through a dashboard that gives administrators control while empowering their users to provision resources through a web interface.</a:t>
            </a:r>
            <a:endParaRPr lang="ko-KR" altLang="en-US" sz="1477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8ABD56-3129-4A94-91C6-DF0B50D70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680" y="1577544"/>
            <a:ext cx="3178472" cy="4197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E9050C-F367-4F97-A274-F8ADCAC6F4EF}"/>
              </a:ext>
            </a:extLst>
          </p:cNvPr>
          <p:cNvSpPr txBox="1"/>
          <p:nvPr/>
        </p:nvSpPr>
        <p:spPr>
          <a:xfrm>
            <a:off x="6749346" y="6093296"/>
            <a:ext cx="2359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출처</a:t>
            </a:r>
            <a:r>
              <a:rPr lang="en-US" altLang="ko-KR" sz="800" dirty="0"/>
              <a:t>:https://www.openstack.org/software/</a:t>
            </a:r>
          </a:p>
          <a:p>
            <a:r>
              <a:rPr lang="en-US" altLang="ko-KR" sz="800" dirty="0"/>
              <a:t>      https://en.wikipedia.org/wiki/OpenStack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24208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844083" eaLnBrk="1" latinLnBrk="0" hangingPunct="1">
              <a:lnSpc>
                <a:spcPct val="90000"/>
              </a:lnSpc>
            </a:pPr>
            <a:r>
              <a:rPr kumimoji="1" lang="ko-KR" altLang="en-US" sz="2400" dirty="0" err="1">
                <a:latin typeface="+mj-ea"/>
                <a:ea typeface="+mj-ea"/>
              </a:rPr>
              <a:t>오픈스택</a:t>
            </a:r>
            <a:r>
              <a:rPr kumimoji="1" lang="ko-KR" altLang="en-US" sz="2400" dirty="0">
                <a:latin typeface="+mj-ea"/>
                <a:ea typeface="+mj-ea"/>
              </a:rPr>
              <a:t> 히스토리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11FC85-89F7-42E9-8AF7-CA4A5E6DEF8F}"/>
              </a:ext>
            </a:extLst>
          </p:cNvPr>
          <p:cNvSpPr/>
          <p:nvPr/>
        </p:nvSpPr>
        <p:spPr>
          <a:xfrm>
            <a:off x="268778" y="1990978"/>
            <a:ext cx="343912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 algn="just">
              <a:buAutoNum type="arabicPeriod"/>
            </a:pPr>
            <a:r>
              <a:rPr lang="en-US" altLang="ko-KR" sz="1400" dirty="0">
                <a:solidFill>
                  <a:srgbClr val="666666"/>
                </a:solidFill>
              </a:rPr>
              <a:t>Rackspace: </a:t>
            </a:r>
            <a:r>
              <a:rPr lang="ko-KR" altLang="en-US" sz="1400" dirty="0">
                <a:solidFill>
                  <a:srgbClr val="666666"/>
                </a:solidFill>
              </a:rPr>
              <a:t>호스팅 업체로서 아마 </a:t>
            </a:r>
            <a:r>
              <a:rPr lang="ko-KR" altLang="en-US" sz="1400" dirty="0" err="1">
                <a:solidFill>
                  <a:srgbClr val="666666"/>
                </a:solidFill>
              </a:rPr>
              <a:t>존에</a:t>
            </a:r>
            <a:r>
              <a:rPr lang="ko-KR" altLang="en-US" sz="1400" dirty="0">
                <a:solidFill>
                  <a:srgbClr val="666666"/>
                </a:solidFill>
              </a:rPr>
              <a:t> 대응할 수 있는 클라우드 플랫폼이 필요</a:t>
            </a:r>
            <a:endParaRPr lang="en-US" altLang="ko-KR" sz="1400" dirty="0">
              <a:solidFill>
                <a:srgbClr val="666666"/>
              </a:solidFill>
            </a:endParaRPr>
          </a:p>
          <a:p>
            <a:pPr marL="316531" indent="-316531" algn="just">
              <a:buAutoNum type="arabicPeriod"/>
            </a:pPr>
            <a:r>
              <a:rPr lang="en-US" altLang="ko-KR" sz="1400" dirty="0">
                <a:solidFill>
                  <a:srgbClr val="666666"/>
                </a:solidFill>
              </a:rPr>
              <a:t>NASA</a:t>
            </a:r>
            <a:r>
              <a:rPr lang="ko-KR" altLang="en-US" sz="1400" dirty="0">
                <a:solidFill>
                  <a:srgbClr val="666666"/>
                </a:solidFill>
              </a:rPr>
              <a:t>는 내부의 많은 프로젝트에 서 사용하는 인프라 리소스를 효과적으로 사용할 수 있는 플랫폼이 필요</a:t>
            </a:r>
            <a:endParaRPr lang="en-US" altLang="ko-KR" sz="1400" dirty="0">
              <a:solidFill>
                <a:srgbClr val="666666"/>
              </a:solidFill>
            </a:endParaRPr>
          </a:p>
          <a:p>
            <a:pPr marL="316531" indent="-316531" algn="just">
              <a:buAutoNum type="arabicPeriod"/>
            </a:pPr>
            <a:r>
              <a:rPr lang="en-US" altLang="ko-KR" sz="1400" dirty="0">
                <a:solidFill>
                  <a:srgbClr val="666666"/>
                </a:solidFill>
              </a:rPr>
              <a:t>NASA</a:t>
            </a:r>
            <a:r>
              <a:rPr lang="ko-KR" altLang="en-US" sz="1400" dirty="0">
                <a:solidFill>
                  <a:srgbClr val="666666"/>
                </a:solidFill>
              </a:rPr>
              <a:t>의 플랫폼과 </a:t>
            </a:r>
            <a:r>
              <a:rPr lang="en-US" altLang="ko-KR" sz="1400" dirty="0">
                <a:solidFill>
                  <a:srgbClr val="666666"/>
                </a:solidFill>
              </a:rPr>
              <a:t>Rackspace</a:t>
            </a:r>
            <a:r>
              <a:rPr lang="ko-KR" altLang="en-US" sz="1400" dirty="0">
                <a:solidFill>
                  <a:srgbClr val="666666"/>
                </a:solidFill>
              </a:rPr>
              <a:t>의 클라우드 파일 플랫폼을 합쳐 </a:t>
            </a:r>
            <a:r>
              <a:rPr lang="ko-KR" altLang="en-US" sz="1400" dirty="0" err="1">
                <a:solidFill>
                  <a:srgbClr val="666666"/>
                </a:solidFill>
              </a:rPr>
              <a:t>오픈스택을</a:t>
            </a:r>
            <a:r>
              <a:rPr lang="ko-KR" altLang="en-US" sz="1400" dirty="0">
                <a:solidFill>
                  <a:srgbClr val="666666"/>
                </a:solidFill>
              </a:rPr>
              <a:t> 출시</a:t>
            </a:r>
            <a:endParaRPr lang="en-US" altLang="ko-KR" sz="1400" dirty="0">
              <a:solidFill>
                <a:srgbClr val="666666"/>
              </a:solidFill>
            </a:endParaRPr>
          </a:p>
          <a:p>
            <a:pPr marL="316531" indent="-316531" algn="just">
              <a:buFontTx/>
              <a:buAutoNum type="arabicPeriod"/>
            </a:pPr>
            <a:r>
              <a:rPr lang="en-US" altLang="ko-KR" sz="1400" dirty="0">
                <a:solidFill>
                  <a:srgbClr val="00B0F0"/>
                </a:solidFill>
              </a:rPr>
              <a:t>2010</a:t>
            </a:r>
            <a:r>
              <a:rPr lang="ko-KR" altLang="en-US" sz="1400" dirty="0">
                <a:solidFill>
                  <a:srgbClr val="00B0F0"/>
                </a:solidFill>
              </a:rPr>
              <a:t>년 </a:t>
            </a:r>
            <a:r>
              <a:rPr lang="en-US" altLang="ko-KR" sz="1400" dirty="0">
                <a:solidFill>
                  <a:srgbClr val="00B0F0"/>
                </a:solidFill>
              </a:rPr>
              <a:t>7</a:t>
            </a:r>
            <a:r>
              <a:rPr lang="ko-KR" altLang="en-US" sz="1400" dirty="0">
                <a:solidFill>
                  <a:srgbClr val="00B0F0"/>
                </a:solidFill>
              </a:rPr>
              <a:t>월 </a:t>
            </a:r>
            <a:r>
              <a:rPr lang="en-US" altLang="ko-KR" sz="1400" dirty="0">
                <a:solidFill>
                  <a:srgbClr val="00B0F0"/>
                </a:solidFill>
              </a:rPr>
              <a:t>Rackspace</a:t>
            </a:r>
            <a:r>
              <a:rPr lang="ko-KR" altLang="en-US" sz="1400" dirty="0">
                <a:solidFill>
                  <a:srgbClr val="00B0F0"/>
                </a:solidFill>
              </a:rPr>
              <a:t>와 </a:t>
            </a:r>
            <a:r>
              <a:rPr lang="en-US" altLang="ko-KR" sz="1400" dirty="0">
                <a:solidFill>
                  <a:srgbClr val="00B0F0"/>
                </a:solidFill>
              </a:rPr>
              <a:t>NASA</a:t>
            </a:r>
            <a:r>
              <a:rPr lang="ko-KR" altLang="en-US" sz="1400" dirty="0">
                <a:solidFill>
                  <a:srgbClr val="00B0F0"/>
                </a:solidFill>
              </a:rPr>
              <a:t>가 공동으로 개발하여 첫번째 릴리즈 버전 </a:t>
            </a:r>
            <a:r>
              <a:rPr lang="en-US" altLang="ko-KR" sz="1400" dirty="0">
                <a:solidFill>
                  <a:srgbClr val="00B0F0"/>
                </a:solidFill>
              </a:rPr>
              <a:t>– </a:t>
            </a:r>
            <a:r>
              <a:rPr lang="ko-KR" altLang="en-US" sz="1400" dirty="0" err="1">
                <a:solidFill>
                  <a:srgbClr val="00B0F0"/>
                </a:solidFill>
              </a:rPr>
              <a:t>코드네임</a:t>
            </a:r>
            <a:r>
              <a:rPr lang="ko-KR" altLang="en-US" sz="1400" dirty="0">
                <a:solidFill>
                  <a:srgbClr val="00B0F0"/>
                </a:solidFill>
              </a:rPr>
              <a:t> </a:t>
            </a:r>
            <a:r>
              <a:rPr lang="en-US" altLang="ko-KR" sz="1400" dirty="0">
                <a:solidFill>
                  <a:srgbClr val="00B0F0"/>
                </a:solidFill>
              </a:rPr>
              <a:t>– Austin </a:t>
            </a:r>
            <a:r>
              <a:rPr lang="ko-KR" altLang="en-US" sz="1400" dirty="0">
                <a:solidFill>
                  <a:srgbClr val="00B0F0"/>
                </a:solidFill>
              </a:rPr>
              <a:t>을 내놓 </a:t>
            </a:r>
            <a:r>
              <a:rPr lang="ko-KR" altLang="en-US" sz="1400" dirty="0" err="1">
                <a:solidFill>
                  <a:srgbClr val="00B0F0"/>
                </a:solidFill>
              </a:rPr>
              <a:t>으면서</a:t>
            </a:r>
            <a:r>
              <a:rPr lang="ko-KR" altLang="en-US" sz="1400" dirty="0">
                <a:solidFill>
                  <a:srgbClr val="00B0F0"/>
                </a:solidFill>
              </a:rPr>
              <a:t> 시작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98F091-F87E-4AA8-9CA3-CDE346CB1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912" y="1556792"/>
            <a:ext cx="2755878" cy="19442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2E78C6-1B79-4C34-A2B8-B3ADCA49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184" y="1560388"/>
            <a:ext cx="2403038" cy="41692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C2119-0C7E-4ABD-B664-F1D544617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162" y="3861048"/>
            <a:ext cx="2403038" cy="18109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AB7FF2-1E1B-4C80-8F8A-8F6D5CA8038E}"/>
              </a:ext>
            </a:extLst>
          </p:cNvPr>
          <p:cNvSpPr txBox="1"/>
          <p:nvPr/>
        </p:nvSpPr>
        <p:spPr>
          <a:xfrm>
            <a:off x="6732240" y="6237312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출처</a:t>
            </a:r>
            <a:r>
              <a:rPr lang="en-US" altLang="ko-KR" sz="800" dirty="0"/>
              <a:t>: https://www.openhub.net/p/openstack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98126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844083" eaLnBrk="1" latinLnBrk="0" hangingPunct="1">
              <a:lnSpc>
                <a:spcPct val="90000"/>
              </a:lnSpc>
            </a:pPr>
            <a:r>
              <a:rPr kumimoji="1" lang="ko-KR" altLang="en-US" sz="2400" dirty="0" err="1">
                <a:latin typeface="+mj-ea"/>
                <a:ea typeface="+mj-ea"/>
              </a:rPr>
              <a:t>오픈스택</a:t>
            </a:r>
            <a:r>
              <a:rPr kumimoji="1" lang="ko-KR" altLang="en-US" sz="2400" dirty="0">
                <a:latin typeface="+mj-ea"/>
                <a:ea typeface="+mj-ea"/>
              </a:rPr>
              <a:t> 서비스 분류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74BC34-E7D7-41C9-8686-7CA3F8631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54" y="1268760"/>
            <a:ext cx="6819291" cy="4763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23A494-E551-4A1A-B4C9-BB64448ABCE9}"/>
              </a:ext>
            </a:extLst>
          </p:cNvPr>
          <p:cNvSpPr txBox="1"/>
          <p:nvPr/>
        </p:nvSpPr>
        <p:spPr>
          <a:xfrm>
            <a:off x="6876256" y="6237312"/>
            <a:ext cx="21431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출처</a:t>
            </a:r>
            <a:r>
              <a:rPr lang="en-US" altLang="ko-KR" sz="800" dirty="0"/>
              <a:t>:https://www.openstack.org/software/</a:t>
            </a:r>
          </a:p>
        </p:txBody>
      </p:sp>
    </p:spTree>
    <p:extLst>
      <p:ext uri="{BB962C8B-B14F-4D97-AF65-F5344CB8AC3E}">
        <p14:creationId xmlns:p14="http://schemas.microsoft.com/office/powerpoint/2010/main" val="1900712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844083" eaLnBrk="1" latinLnBrk="0" hangingPunct="1">
              <a:lnSpc>
                <a:spcPct val="90000"/>
              </a:lnSpc>
            </a:pPr>
            <a:r>
              <a:rPr kumimoji="1" lang="ko-KR" altLang="en-US" sz="2400" dirty="0" err="1">
                <a:latin typeface="+mj-ea"/>
                <a:ea typeface="+mj-ea"/>
              </a:rPr>
              <a:t>오픈스택</a:t>
            </a:r>
            <a:r>
              <a:rPr kumimoji="1" lang="ko-KR" altLang="en-US" sz="2400" dirty="0">
                <a:latin typeface="+mj-ea"/>
                <a:ea typeface="+mj-ea"/>
              </a:rPr>
              <a:t> 서비스 구성도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7DBD5C-F150-4A99-8A1D-F1110B814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8571427" cy="48245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BD5D5D-D3E2-47E1-87F4-0E43F829BD4B}"/>
              </a:ext>
            </a:extLst>
          </p:cNvPr>
          <p:cNvSpPr txBox="1"/>
          <p:nvPr/>
        </p:nvSpPr>
        <p:spPr>
          <a:xfrm>
            <a:off x="5076056" y="6237312"/>
            <a:ext cx="39433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출처</a:t>
            </a:r>
            <a:r>
              <a:rPr lang="en-US" altLang="ko-KR" sz="800" dirty="0"/>
              <a:t>:https://www.openstack.org/assets/software/projectmap/openstack-map.pdf</a:t>
            </a:r>
          </a:p>
        </p:txBody>
      </p:sp>
    </p:spTree>
    <p:extLst>
      <p:ext uri="{BB962C8B-B14F-4D97-AF65-F5344CB8AC3E}">
        <p14:creationId xmlns:p14="http://schemas.microsoft.com/office/powerpoint/2010/main" val="1975427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844083" eaLnBrk="1" latinLnBrk="0" hangingPunct="1">
              <a:lnSpc>
                <a:spcPct val="90000"/>
              </a:lnSpc>
            </a:pPr>
            <a:r>
              <a:rPr kumimoji="1" lang="ko-KR" altLang="en-US" sz="2400" dirty="0" err="1">
                <a:latin typeface="+mj-ea"/>
                <a:ea typeface="+mj-ea"/>
              </a:rPr>
              <a:t>오픈스택</a:t>
            </a:r>
            <a:r>
              <a:rPr kumimoji="1" lang="ko-KR" altLang="en-US" sz="2400" dirty="0">
                <a:latin typeface="+mj-ea"/>
                <a:ea typeface="+mj-ea"/>
              </a:rPr>
              <a:t> </a:t>
            </a:r>
            <a:r>
              <a:rPr kumimoji="1" lang="en-US" altLang="ko-KR" sz="2400" dirty="0">
                <a:latin typeface="+mj-ea"/>
                <a:ea typeface="+mj-ea"/>
              </a:rPr>
              <a:t>Core</a:t>
            </a:r>
            <a:r>
              <a:rPr kumimoji="1" lang="ko-KR" altLang="en-US" sz="2400" dirty="0">
                <a:latin typeface="+mj-ea"/>
                <a:ea typeface="+mj-ea"/>
              </a:rPr>
              <a:t> 서비스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FB353F-FBC2-428D-A09A-2319BDFCB1B3}"/>
              </a:ext>
            </a:extLst>
          </p:cNvPr>
          <p:cNvSpPr txBox="1"/>
          <p:nvPr/>
        </p:nvSpPr>
        <p:spPr>
          <a:xfrm>
            <a:off x="4572000" y="6237312"/>
            <a:ext cx="44473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출처</a:t>
            </a:r>
            <a:r>
              <a:rPr lang="en-US" altLang="ko-KR" sz="800" dirty="0"/>
              <a:t>:https://docs.openstack.org/security-guide/introduction/introduction-to-openstack.html</a:t>
            </a:r>
          </a:p>
        </p:txBody>
      </p:sp>
      <p:pic>
        <p:nvPicPr>
          <p:cNvPr id="2050" name="Picture 2" descr="../_images/marketecture-diagram.png">
            <a:extLst>
              <a:ext uri="{FF2B5EF4-FFF2-40B4-BE49-F238E27FC236}">
                <a16:creationId xmlns:a16="http://schemas.microsoft.com/office/drawing/2014/main" id="{0FF5DD70-5EAE-42E5-817D-227505008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699813"/>
            <a:ext cx="8515350" cy="269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734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844083" eaLnBrk="1" latinLnBrk="0" hangingPunct="1">
              <a:lnSpc>
                <a:spcPct val="90000"/>
              </a:lnSpc>
            </a:pPr>
            <a:r>
              <a:rPr kumimoji="1" lang="ko-KR" altLang="en-US" sz="2400" dirty="0">
                <a:latin typeface="+mj-ea"/>
                <a:ea typeface="+mj-ea"/>
              </a:rPr>
              <a:t>기본 구조</a:t>
            </a:r>
          </a:p>
        </p:txBody>
      </p:sp>
      <p:pic>
        <p:nvPicPr>
          <p:cNvPr id="1026" name="Picture 2" descr="Image result for openstack basic architecture &quot;openstack.org&quot;">
            <a:extLst>
              <a:ext uri="{FF2B5EF4-FFF2-40B4-BE49-F238E27FC236}">
                <a16:creationId xmlns:a16="http://schemas.microsoft.com/office/drawing/2014/main" id="{D2ACA647-7ED5-489A-8AA1-1CB2C6247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00" y="1496718"/>
            <a:ext cx="8276342" cy="394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7CB35A-A280-4885-9F60-14A24B638B7E}"/>
              </a:ext>
            </a:extLst>
          </p:cNvPr>
          <p:cNvSpPr txBox="1"/>
          <p:nvPr/>
        </p:nvSpPr>
        <p:spPr>
          <a:xfrm>
            <a:off x="5076056" y="6237312"/>
            <a:ext cx="39433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출처</a:t>
            </a:r>
            <a:r>
              <a:rPr lang="en-US" altLang="ko-KR" sz="800" dirty="0"/>
              <a:t>:https://docs.openstack.org/install-guide/get-started-logical-architecture.html</a:t>
            </a:r>
          </a:p>
        </p:txBody>
      </p:sp>
    </p:spTree>
    <p:extLst>
      <p:ext uri="{BB962C8B-B14F-4D97-AF65-F5344CB8AC3E}">
        <p14:creationId xmlns:p14="http://schemas.microsoft.com/office/powerpoint/2010/main" val="3756173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844083" eaLnBrk="1" latinLnBrk="0" hangingPunct="1">
              <a:lnSpc>
                <a:spcPct val="90000"/>
              </a:lnSpc>
            </a:pPr>
            <a:r>
              <a:rPr kumimoji="1" lang="en-US" altLang="ko-KR" sz="2400" dirty="0">
                <a:latin typeface="+mj-ea"/>
                <a:ea typeface="+mj-ea"/>
              </a:rPr>
              <a:t>Keystone</a:t>
            </a:r>
            <a:endParaRPr kumimoji="1" lang="ko-KR" altLang="en-US" sz="2400" dirty="0">
              <a:latin typeface="+mj-ea"/>
              <a:ea typeface="+mj-ea"/>
            </a:endParaRP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65C3BF83-0BE2-4D1E-AE8E-47FD68CD0F5C}"/>
              </a:ext>
            </a:extLst>
          </p:cNvPr>
          <p:cNvSpPr txBox="1">
            <a:spLocks/>
          </p:cNvSpPr>
          <p:nvPr/>
        </p:nvSpPr>
        <p:spPr>
          <a:xfrm>
            <a:off x="179512" y="1340768"/>
            <a:ext cx="7071799" cy="864096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84408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OpenStack 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의 서비스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(Nova, Neutron, Cinder 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등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)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별 </a:t>
            </a:r>
            <a:r>
              <a:rPr lang="ko-KR" altLang="en-US" sz="1292" dirty="0" err="1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진입점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(Endpoint) 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정의</a:t>
            </a:r>
            <a:endParaRPr lang="en-US" altLang="ko-KR" sz="1292" dirty="0">
              <a:solidFill>
                <a:sysClr val="windowText" lastClr="000000"/>
              </a:solidFill>
              <a:latin typeface="맑은 고딕"/>
              <a:ea typeface="맑은 고딕" panose="020B0503020000020004" pitchFamily="50" charset="-127"/>
            </a:endParaRPr>
          </a:p>
          <a:p>
            <a:pPr marL="285750" indent="-285750" defTabSz="84408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도메인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프로젝트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사용자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역할 관리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및 생성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/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삭제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/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수정</a:t>
            </a:r>
            <a:endParaRPr lang="en-US" altLang="ko-KR" sz="1292" dirty="0">
              <a:solidFill>
                <a:sysClr val="windowText" lastClr="000000"/>
              </a:solidFill>
              <a:latin typeface="맑은 고딕"/>
              <a:ea typeface="맑은 고딕" panose="020B0503020000020004" pitchFamily="50" charset="-127"/>
            </a:endParaRPr>
          </a:p>
          <a:p>
            <a:pPr marL="285750" indent="-285750" defTabSz="84408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서비스의 각 기능별로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역할기반접근제어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(Role Based Access Control) 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인증서비스를 제공 </a:t>
            </a:r>
            <a:endParaRPr lang="en-US" altLang="ko-KR" sz="1292" dirty="0">
              <a:solidFill>
                <a:sysClr val="windowText" lastClr="000000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84408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662" dirty="0">
              <a:solidFill>
                <a:sysClr val="windowText" lastClr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165AA4D-4BD6-47E0-87A7-A92DFF85EA82}"/>
              </a:ext>
            </a:extLst>
          </p:cNvPr>
          <p:cNvSpPr/>
          <p:nvPr/>
        </p:nvSpPr>
        <p:spPr>
          <a:xfrm>
            <a:off x="1821496" y="3385556"/>
            <a:ext cx="1502194" cy="2009756"/>
          </a:xfrm>
          <a:prstGeom prst="rect">
            <a:avLst/>
          </a:prstGeom>
          <a:solidFill>
            <a:srgbClr val="FFFFCC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923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13A3493-A4E9-497B-9563-01A39DE672C7}"/>
              </a:ext>
            </a:extLst>
          </p:cNvPr>
          <p:cNvSpPr/>
          <p:nvPr/>
        </p:nvSpPr>
        <p:spPr>
          <a:xfrm>
            <a:off x="173877" y="4114635"/>
            <a:ext cx="1590065" cy="59305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3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 서비스 통합</a:t>
            </a:r>
            <a:endParaRPr lang="en-US" altLang="ko-KR" sz="83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3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(ex. LDAP, Active Directory)</a:t>
            </a:r>
          </a:p>
        </p:txBody>
      </p:sp>
      <p:pic>
        <p:nvPicPr>
          <p:cNvPr id="32" name="table">
            <a:extLst>
              <a:ext uri="{FF2B5EF4-FFF2-40B4-BE49-F238E27FC236}">
                <a16:creationId xmlns:a16="http://schemas.microsoft.com/office/drawing/2014/main" id="{D40C29C5-36EB-4777-843D-DA7FC3EA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56" y="3007305"/>
            <a:ext cx="4018938" cy="1003563"/>
          </a:xfrm>
          <a:prstGeom prst="rect">
            <a:avLst/>
          </a:prstGeom>
        </p:spPr>
      </p:pic>
      <p:cxnSp>
        <p:nvCxnSpPr>
          <p:cNvPr id="33" name="꺾인 연결선 42">
            <a:extLst>
              <a:ext uri="{FF2B5EF4-FFF2-40B4-BE49-F238E27FC236}">
                <a16:creationId xmlns:a16="http://schemas.microsoft.com/office/drawing/2014/main" id="{67FAB5FD-B1EE-47E7-82E7-0351FD11C5D0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3684210" y="3007306"/>
            <a:ext cx="384750" cy="1126799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7C12F2-A52F-4ABB-9EAE-16C64C96738E}"/>
              </a:ext>
            </a:extLst>
          </p:cNvPr>
          <p:cNvSpPr/>
          <p:nvPr/>
        </p:nvSpPr>
        <p:spPr>
          <a:xfrm>
            <a:off x="1968632" y="3647411"/>
            <a:ext cx="1262816" cy="1542245"/>
          </a:xfrm>
          <a:prstGeom prst="rect">
            <a:avLst/>
          </a:pr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923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49CD93C-0B1C-4871-A682-C0F0C278CBF5}"/>
              </a:ext>
            </a:extLst>
          </p:cNvPr>
          <p:cNvSpPr/>
          <p:nvPr/>
        </p:nvSpPr>
        <p:spPr>
          <a:xfrm>
            <a:off x="2090157" y="3765384"/>
            <a:ext cx="1019765" cy="53426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923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9322188B-3173-4019-9523-E8A3856EDA58}"/>
              </a:ext>
            </a:extLst>
          </p:cNvPr>
          <p:cNvSpPr txBox="1"/>
          <p:nvPr/>
        </p:nvSpPr>
        <p:spPr>
          <a:xfrm>
            <a:off x="2098720" y="3914871"/>
            <a:ext cx="1029449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23" b="1" dirty="0">
                <a:latin typeface="+mn-ea"/>
              </a:rPr>
              <a:t>Keystone-main</a:t>
            </a:r>
            <a:endParaRPr lang="ko-KR" altLang="en-US" sz="923" b="1" dirty="0">
              <a:latin typeface="+mn-ea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D6A0BF4-46A7-407A-B367-DFD2E25C2035}"/>
              </a:ext>
            </a:extLst>
          </p:cNvPr>
          <p:cNvCxnSpPr>
            <a:stCxn id="31" idx="3"/>
          </p:cNvCxnSpPr>
          <p:nvPr/>
        </p:nvCxnSpPr>
        <p:spPr>
          <a:xfrm flipV="1">
            <a:off x="1763942" y="4407886"/>
            <a:ext cx="470472" cy="327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69FA53E-72F0-4848-9553-01027D9BDBCD}"/>
              </a:ext>
            </a:extLst>
          </p:cNvPr>
          <p:cNvCxnSpPr/>
          <p:nvPr/>
        </p:nvCxnSpPr>
        <p:spPr>
          <a:xfrm>
            <a:off x="2965572" y="4430073"/>
            <a:ext cx="465282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39" name="TextBox 31">
            <a:extLst>
              <a:ext uri="{FF2B5EF4-FFF2-40B4-BE49-F238E27FC236}">
                <a16:creationId xmlns:a16="http://schemas.microsoft.com/office/drawing/2014/main" id="{181A1ED1-BD18-4C36-96A5-6563ACF1851C}"/>
              </a:ext>
            </a:extLst>
          </p:cNvPr>
          <p:cNvSpPr txBox="1"/>
          <p:nvPr/>
        </p:nvSpPr>
        <p:spPr>
          <a:xfrm>
            <a:off x="1762393" y="3469267"/>
            <a:ext cx="1003772" cy="22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31" dirty="0">
                <a:latin typeface="+mn-ea"/>
              </a:rPr>
              <a:t>Apache </a:t>
            </a:r>
            <a:r>
              <a:rPr lang="en-US" altLang="ko-KR" sz="831" dirty="0" err="1">
                <a:latin typeface="+mn-ea"/>
              </a:rPr>
              <a:t>httpd</a:t>
            </a:r>
            <a:endParaRPr lang="en-US" altLang="ko-KR" sz="831" dirty="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61FB466-F0D5-40FB-B50D-79BEA8988B93}"/>
              </a:ext>
            </a:extLst>
          </p:cNvPr>
          <p:cNvSpPr/>
          <p:nvPr/>
        </p:nvSpPr>
        <p:spPr>
          <a:xfrm>
            <a:off x="3430855" y="4134105"/>
            <a:ext cx="1276211" cy="55411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3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Dashboard Service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5447AC0-C4CF-4452-82DF-17C29BAA5C64}"/>
              </a:ext>
            </a:extLst>
          </p:cNvPr>
          <p:cNvSpPr/>
          <p:nvPr/>
        </p:nvSpPr>
        <p:spPr>
          <a:xfrm>
            <a:off x="2965572" y="5796019"/>
            <a:ext cx="1395847" cy="45116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3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Services</a:t>
            </a:r>
          </a:p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3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31" dirty="0" err="1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Nova,Neutron,Cinder</a:t>
            </a:r>
            <a:r>
              <a:rPr lang="en-US" altLang="ko-KR" sz="83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..) </a:t>
            </a:r>
          </a:p>
        </p:txBody>
      </p:sp>
      <p:cxnSp>
        <p:nvCxnSpPr>
          <p:cNvPr id="42" name="꺾인 연결선 72">
            <a:extLst>
              <a:ext uri="{FF2B5EF4-FFF2-40B4-BE49-F238E27FC236}">
                <a16:creationId xmlns:a16="http://schemas.microsoft.com/office/drawing/2014/main" id="{7389477D-7571-4D53-B21D-A1A3516CF2C6}"/>
              </a:ext>
            </a:extLst>
          </p:cNvPr>
          <p:cNvCxnSpPr>
            <a:cxnSpLocks/>
            <a:endCxn id="34" idx="0"/>
          </p:cNvCxnSpPr>
          <p:nvPr/>
        </p:nvCxnSpPr>
        <p:spPr>
          <a:xfrm rot="10800000" flipV="1">
            <a:off x="2600042" y="3007305"/>
            <a:ext cx="628099" cy="640106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43" name="꺾인 연결선 75">
            <a:extLst>
              <a:ext uri="{FF2B5EF4-FFF2-40B4-BE49-F238E27FC236}">
                <a16:creationId xmlns:a16="http://schemas.microsoft.com/office/drawing/2014/main" id="{6ECF1439-D923-45B4-BCB4-64523A748C1B}"/>
              </a:ext>
            </a:extLst>
          </p:cNvPr>
          <p:cNvCxnSpPr>
            <a:endCxn id="41" idx="1"/>
          </p:cNvCxnSpPr>
          <p:nvPr/>
        </p:nvCxnSpPr>
        <p:spPr>
          <a:xfrm rot="16200000" flipH="1">
            <a:off x="2303555" y="5359587"/>
            <a:ext cx="1005017" cy="319017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44" name="꺾인 연결선 77">
            <a:extLst>
              <a:ext uri="{FF2B5EF4-FFF2-40B4-BE49-F238E27FC236}">
                <a16:creationId xmlns:a16="http://schemas.microsoft.com/office/drawing/2014/main" id="{31C5C6E6-F36F-4C16-BAEF-49A543ADB4C2}"/>
              </a:ext>
            </a:extLst>
          </p:cNvPr>
          <p:cNvCxnSpPr>
            <a:cxnSpLocks/>
          </p:cNvCxnSpPr>
          <p:nvPr/>
        </p:nvCxnSpPr>
        <p:spPr>
          <a:xfrm rot="5400000">
            <a:off x="1602535" y="5194346"/>
            <a:ext cx="959110" cy="603594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08A246F-BC38-45F0-BB30-7EB120331A9F}"/>
              </a:ext>
            </a:extLst>
          </p:cNvPr>
          <p:cNvSpPr/>
          <p:nvPr/>
        </p:nvSpPr>
        <p:spPr>
          <a:xfrm>
            <a:off x="2101476" y="4493744"/>
            <a:ext cx="1019765" cy="48518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923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19">
            <a:extLst>
              <a:ext uri="{FF2B5EF4-FFF2-40B4-BE49-F238E27FC236}">
                <a16:creationId xmlns:a16="http://schemas.microsoft.com/office/drawing/2014/main" id="{1838D8C4-C279-489D-97F6-9D6E18E2E5AA}"/>
              </a:ext>
            </a:extLst>
          </p:cNvPr>
          <p:cNvSpPr txBox="1"/>
          <p:nvPr/>
        </p:nvSpPr>
        <p:spPr>
          <a:xfrm>
            <a:off x="2096305" y="4668075"/>
            <a:ext cx="1103187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23" b="1" dirty="0">
                <a:latin typeface="+mn-ea"/>
              </a:rPr>
              <a:t>Keystone-admin</a:t>
            </a:r>
            <a:endParaRPr lang="ko-KR" altLang="en-US" sz="923" b="1" dirty="0">
              <a:latin typeface="+mn-ea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739B6DA-D916-4A1E-A2BC-B3618CC52BA0}"/>
              </a:ext>
            </a:extLst>
          </p:cNvPr>
          <p:cNvGrpSpPr/>
          <p:nvPr/>
        </p:nvGrpSpPr>
        <p:grpSpPr>
          <a:xfrm>
            <a:off x="3127537" y="2651686"/>
            <a:ext cx="670376" cy="673370"/>
            <a:chOff x="6121094" y="4454172"/>
            <a:chExt cx="726240" cy="729484"/>
          </a:xfrm>
        </p:grpSpPr>
        <p:pic>
          <p:nvPicPr>
            <p:cNvPr id="52" name="Picture 8" descr="Users-2-2 icon">
              <a:extLst>
                <a:ext uri="{FF2B5EF4-FFF2-40B4-BE49-F238E27FC236}">
                  <a16:creationId xmlns:a16="http://schemas.microsoft.com/office/drawing/2014/main" id="{71670C91-54C8-4BF1-A30B-851B90AE61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4520" y="4454172"/>
              <a:ext cx="505201" cy="505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39">
              <a:extLst>
                <a:ext uri="{FF2B5EF4-FFF2-40B4-BE49-F238E27FC236}">
                  <a16:creationId xmlns:a16="http://schemas.microsoft.com/office/drawing/2014/main" id="{FB012283-5FE1-4842-B447-340C3C882370}"/>
                </a:ext>
              </a:extLst>
            </p:cNvPr>
            <p:cNvSpPr txBox="1"/>
            <p:nvPr/>
          </p:nvSpPr>
          <p:spPr>
            <a:xfrm>
              <a:off x="6121094" y="4914415"/>
              <a:ext cx="726240" cy="269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440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15" dirty="0">
                  <a:solidFill>
                    <a:sysClr val="windowText" lastClr="000000"/>
                  </a:solidFill>
                  <a:latin typeface="맑은 고딕"/>
                  <a:ea typeface="맑은 고딕" panose="020B0503020000020004" pitchFamily="50" charset="-127"/>
                </a:rPr>
                <a:t>&lt;users&gt;</a:t>
              </a:r>
              <a:endParaRPr lang="ko-KR" altLang="en-US" sz="1015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A1D23B0-10FB-4403-BA79-4893BA4D1AB3}"/>
              </a:ext>
            </a:extLst>
          </p:cNvPr>
          <p:cNvGrpSpPr/>
          <p:nvPr/>
        </p:nvGrpSpPr>
        <p:grpSpPr>
          <a:xfrm>
            <a:off x="907871" y="5578709"/>
            <a:ext cx="910827" cy="892835"/>
            <a:chOff x="6621357" y="5122289"/>
            <a:chExt cx="986730" cy="967238"/>
          </a:xfrm>
        </p:grpSpPr>
        <p:pic>
          <p:nvPicPr>
            <p:cNvPr id="50" name="Picture 10" descr="Image result for icon database">
              <a:extLst>
                <a:ext uri="{FF2B5EF4-FFF2-40B4-BE49-F238E27FC236}">
                  <a16:creationId xmlns:a16="http://schemas.microsoft.com/office/drawing/2014/main" id="{01D467D7-37E3-44B4-A763-3FD6A56185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833" y="5122289"/>
              <a:ext cx="697997" cy="697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46">
              <a:extLst>
                <a:ext uri="{FF2B5EF4-FFF2-40B4-BE49-F238E27FC236}">
                  <a16:creationId xmlns:a16="http://schemas.microsoft.com/office/drawing/2014/main" id="{2F0C627E-8AA8-4DAB-943C-7F9411D41373}"/>
                </a:ext>
              </a:extLst>
            </p:cNvPr>
            <p:cNvSpPr txBox="1"/>
            <p:nvPr/>
          </p:nvSpPr>
          <p:spPr>
            <a:xfrm>
              <a:off x="6621357" y="5820286"/>
              <a:ext cx="986730" cy="269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440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15" dirty="0">
                  <a:solidFill>
                    <a:sysClr val="windowText" lastClr="000000"/>
                  </a:solidFill>
                  <a:latin typeface="맑은 고딕"/>
                  <a:ea typeface="맑은 고딕" panose="020B0503020000020004" pitchFamily="50" charset="-127"/>
                </a:rPr>
                <a:t>&lt;Database&gt;</a:t>
              </a:r>
              <a:endParaRPr lang="ko-KR" altLang="en-US" sz="1015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TextBox 49">
            <a:extLst>
              <a:ext uri="{FF2B5EF4-FFF2-40B4-BE49-F238E27FC236}">
                <a16:creationId xmlns:a16="http://schemas.microsoft.com/office/drawing/2014/main" id="{ACACF6A2-0425-40E9-AFF2-ED58C2C971AA}"/>
              </a:ext>
            </a:extLst>
          </p:cNvPr>
          <p:cNvSpPr txBox="1"/>
          <p:nvPr/>
        </p:nvSpPr>
        <p:spPr>
          <a:xfrm>
            <a:off x="4863856" y="4440644"/>
            <a:ext cx="4118435" cy="71711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44083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15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역할기반</a:t>
            </a:r>
            <a:r>
              <a:rPr lang="en-US" altLang="ko-KR" sz="1015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15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접근제어 </a:t>
            </a:r>
            <a:r>
              <a:rPr lang="en-US" altLang="ko-KR" sz="1015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RBAC (Role Based Access Control) </a:t>
            </a:r>
          </a:p>
          <a:p>
            <a:pPr defTabSz="844083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15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844083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15" kern="0" dirty="0">
                <a:solidFill>
                  <a:sysClr val="windowText" lastClr="000000"/>
                </a:solidFill>
                <a:latin typeface="맑은 고딕" pitchFamily="50" charset="-127"/>
                <a:ea typeface="맑은 고딕" panose="020B0503020000020004" pitchFamily="50" charset="-127"/>
              </a:rPr>
              <a:t>도메인</a:t>
            </a:r>
            <a:r>
              <a:rPr lang="en-US" altLang="ko-KR" sz="1015" kern="0" dirty="0">
                <a:solidFill>
                  <a:sysClr val="windowText" lastClr="000000"/>
                </a:solidFill>
                <a:latin typeface="맑은 고딕" pitchFamily="50" charset="-127"/>
                <a:ea typeface="맑은 고딕" panose="020B0503020000020004" pitchFamily="50" charset="-127"/>
              </a:rPr>
              <a:t>(domain), </a:t>
            </a:r>
            <a:r>
              <a:rPr lang="ko-KR" altLang="en-US" sz="1015" kern="0" dirty="0">
                <a:solidFill>
                  <a:sysClr val="windowText" lastClr="000000"/>
                </a:solidFill>
                <a:latin typeface="맑은 고딕" pitchFamily="50" charset="-127"/>
                <a:ea typeface="맑은 고딕" panose="020B0503020000020004" pitchFamily="50" charset="-127"/>
              </a:rPr>
              <a:t>프로젝트</a:t>
            </a:r>
            <a:r>
              <a:rPr lang="en-US" altLang="ko-KR" sz="1015" kern="0" dirty="0">
                <a:solidFill>
                  <a:sysClr val="windowText" lastClr="000000"/>
                </a:solidFill>
                <a:latin typeface="맑은 고딕" pitchFamily="50" charset="-127"/>
                <a:ea typeface="맑은 고딕" panose="020B0503020000020004" pitchFamily="50" charset="-127"/>
              </a:rPr>
              <a:t>(project), </a:t>
            </a:r>
            <a:r>
              <a:rPr lang="ko-KR" altLang="en-US" sz="1015" kern="0" dirty="0">
                <a:solidFill>
                  <a:sysClr val="windowText" lastClr="000000"/>
                </a:solidFill>
                <a:latin typeface="맑은 고딕" pitchFamily="50" charset="-127"/>
                <a:ea typeface="맑은 고딕" panose="020B0503020000020004" pitchFamily="50" charset="-127"/>
              </a:rPr>
              <a:t>그룹</a:t>
            </a:r>
            <a:r>
              <a:rPr lang="en-US" altLang="ko-KR" sz="1015" kern="0" dirty="0">
                <a:solidFill>
                  <a:sysClr val="windowText" lastClr="000000"/>
                </a:solidFill>
                <a:latin typeface="맑은 고딕" pitchFamily="50" charset="-127"/>
                <a:ea typeface="맑은 고딕" panose="020B0503020000020004" pitchFamily="50" charset="-127"/>
              </a:rPr>
              <a:t>(user group), </a:t>
            </a:r>
            <a:r>
              <a:rPr lang="ko-KR" altLang="en-US" sz="1015" kern="0" dirty="0">
                <a:solidFill>
                  <a:sysClr val="windowText" lastClr="000000"/>
                </a:solidFill>
                <a:latin typeface="맑은 고딕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sz="1015" kern="0" dirty="0">
                <a:solidFill>
                  <a:sysClr val="windowText" lastClr="000000"/>
                </a:solidFill>
                <a:latin typeface="맑은 고딕" pitchFamily="50" charset="-127"/>
                <a:ea typeface="맑은 고딕" panose="020B0503020000020004" pitchFamily="50" charset="-127"/>
              </a:rPr>
              <a:t>(user), </a:t>
            </a:r>
          </a:p>
          <a:p>
            <a:pPr defTabSz="844083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15" kern="0" dirty="0">
                <a:solidFill>
                  <a:sysClr val="windowText" lastClr="000000"/>
                </a:solidFill>
                <a:latin typeface="맑은 고딕" pitchFamily="50" charset="-127"/>
                <a:ea typeface="맑은 고딕" panose="020B0503020000020004" pitchFamily="50" charset="-127"/>
              </a:rPr>
              <a:t>역할</a:t>
            </a:r>
            <a:r>
              <a:rPr lang="en-US" altLang="ko-KR" sz="1015" kern="0" dirty="0">
                <a:solidFill>
                  <a:sysClr val="windowText" lastClr="000000"/>
                </a:solidFill>
                <a:latin typeface="맑은 고딕" pitchFamily="50" charset="-127"/>
                <a:ea typeface="맑은 고딕" panose="020B0503020000020004" pitchFamily="50" charset="-127"/>
              </a:rPr>
              <a:t>(role), </a:t>
            </a:r>
            <a:r>
              <a:rPr lang="ko-KR" altLang="en-US" sz="1015" kern="0" dirty="0">
                <a:solidFill>
                  <a:sysClr val="windowText" lastClr="000000"/>
                </a:solidFill>
                <a:latin typeface="맑은 고딕" pitchFamily="50" charset="-127"/>
                <a:ea typeface="맑은 고딕" panose="020B0503020000020004" pitchFamily="50" charset="-127"/>
              </a:rPr>
              <a:t>토큰</a:t>
            </a:r>
            <a:r>
              <a:rPr lang="en-US" altLang="ko-KR" sz="1015" kern="0" dirty="0">
                <a:solidFill>
                  <a:sysClr val="windowText" lastClr="000000"/>
                </a:solidFill>
                <a:latin typeface="맑은 고딕" pitchFamily="50" charset="-127"/>
                <a:ea typeface="맑은 고딕" panose="020B0503020000020004" pitchFamily="50" charset="-127"/>
              </a:rPr>
              <a:t>(token) </a:t>
            </a:r>
            <a:r>
              <a:rPr lang="ko-KR" altLang="en-US" sz="1015" kern="0" dirty="0">
                <a:solidFill>
                  <a:sysClr val="windowText" lastClr="000000"/>
                </a:solidFill>
                <a:latin typeface="맑은 고딕" pitchFamily="50" charset="-127"/>
                <a:ea typeface="맑은 고딕" panose="020B0503020000020004" pitchFamily="50" charset="-127"/>
              </a:rPr>
              <a:t>별로 기능</a:t>
            </a:r>
            <a:r>
              <a:rPr lang="en-US" altLang="ko-KR" sz="1015" kern="0" dirty="0">
                <a:solidFill>
                  <a:sysClr val="windowText" lastClr="000000"/>
                </a:solidFill>
                <a:latin typeface="맑은 고딕" pitchFamily="50" charset="-127"/>
                <a:ea typeface="맑은 고딕" panose="020B0503020000020004" pitchFamily="50" charset="-127"/>
              </a:rPr>
              <a:t>(operation) </a:t>
            </a:r>
            <a:r>
              <a:rPr lang="ko-KR" altLang="en-US" sz="1015" kern="0" dirty="0">
                <a:solidFill>
                  <a:sysClr val="windowText" lastClr="000000"/>
                </a:solidFill>
                <a:latin typeface="맑은 고딕" pitchFamily="50" charset="-127"/>
                <a:ea typeface="맑은 고딕" panose="020B0503020000020004" pitchFamily="50" charset="-127"/>
              </a:rPr>
              <a:t>을 제어</a:t>
            </a:r>
            <a:r>
              <a:rPr lang="en-US" altLang="ko-KR" sz="1015" kern="0" dirty="0">
                <a:solidFill>
                  <a:sysClr val="windowText" lastClr="000000"/>
                </a:solidFill>
                <a:latin typeface="맑은 고딕" pitchFamily="50" charset="-127"/>
                <a:ea typeface="맑은 고딕" panose="020B0503020000020004" pitchFamily="50" charset="-127"/>
              </a:rPr>
              <a:t>(policy)</a:t>
            </a:r>
            <a:endParaRPr lang="en-US" altLang="ko-KR" sz="1015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289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-36512" y="1603449"/>
            <a:ext cx="9218562" cy="4787083"/>
            <a:chOff x="-36512" y="1175099"/>
            <a:chExt cx="9218562" cy="5215433"/>
          </a:xfrm>
        </p:grpSpPr>
        <p:sp>
          <p:nvSpPr>
            <p:cNvPr id="4" name="AutoShape 9"/>
            <p:cNvSpPr>
              <a:spLocks noChangeArrowheads="1"/>
            </p:cNvSpPr>
            <p:nvPr/>
          </p:nvSpPr>
          <p:spPr bwMode="auto">
            <a:xfrm>
              <a:off x="122703" y="1571452"/>
              <a:ext cx="1330174" cy="2681081"/>
            </a:xfrm>
            <a:prstGeom prst="roundRect">
              <a:avLst>
                <a:gd name="adj" fmla="val 9434"/>
              </a:avLst>
            </a:prstGeom>
            <a:solidFill>
              <a:srgbClr val="FFFFFF"/>
            </a:solidFill>
            <a:ln w="317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36000" rIns="36000" bIns="36000"/>
            <a:lstStyle/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endParaRPr kumimoji="1" lang="en-US" altLang="ko-KR" sz="1100" b="0" kern="0" dirty="0">
                <a:solidFill>
                  <a:srgbClr val="2D2DB9"/>
                </a:solidFill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sp>
          <p:nvSpPr>
            <p:cNvPr id="5" name="AutoShape 10"/>
            <p:cNvSpPr>
              <a:spLocks noChangeArrowheads="1"/>
            </p:cNvSpPr>
            <p:nvPr/>
          </p:nvSpPr>
          <p:spPr bwMode="auto">
            <a:xfrm>
              <a:off x="1714479" y="1565467"/>
              <a:ext cx="2672811" cy="2684538"/>
            </a:xfrm>
            <a:prstGeom prst="roundRect">
              <a:avLst>
                <a:gd name="adj" fmla="val 3126"/>
              </a:avLst>
            </a:prstGeom>
            <a:solidFill>
              <a:srgbClr val="FFFFFF">
                <a:lumMod val="95000"/>
              </a:srgbClr>
            </a:solidFill>
            <a:ln w="12700" algn="ctr">
              <a:solidFill>
                <a:srgbClr val="808080">
                  <a:lumMod val="75000"/>
                </a:srgb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36000" rIns="36000" bIns="36000"/>
            <a:lstStyle/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endParaRPr kumimoji="1" lang="ko-KR" altLang="en-US" b="0" kern="0" dirty="0">
                <a:solidFill>
                  <a:srgbClr val="2D2DB9"/>
                </a:solidFill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sp>
          <p:nvSpPr>
            <p:cNvPr id="6" name="AutoShape 9"/>
            <p:cNvSpPr>
              <a:spLocks noChangeArrowheads="1"/>
            </p:cNvSpPr>
            <p:nvPr/>
          </p:nvSpPr>
          <p:spPr bwMode="auto">
            <a:xfrm>
              <a:off x="200464" y="1858932"/>
              <a:ext cx="1198314" cy="738635"/>
            </a:xfrm>
            <a:prstGeom prst="roundRect">
              <a:avLst>
                <a:gd name="adj" fmla="val 7616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t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Font typeface="Wingdings" pitchFamily="2" charset="2"/>
                <a:buNone/>
                <a:defRPr/>
              </a:pPr>
              <a:r>
                <a:rPr lang="ko-KR" altLang="en-US" sz="8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고의면탈 정보</a:t>
              </a:r>
              <a:endParaRPr lang="en-US" altLang="ko-KR" sz="800" b="0" kern="0" dirty="0" smtClean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Font typeface="Wingdings" pitchFamily="2" charset="2"/>
                <a:buNone/>
                <a:defRPr/>
              </a:pPr>
              <a:r>
                <a:rPr lang="en-US" altLang="ko-KR" sz="8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(</a:t>
              </a:r>
              <a:r>
                <a:rPr lang="ko-KR" altLang="en-US" sz="8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고의면탈 유형</a:t>
              </a:r>
              <a:r>
                <a:rPr lang="en-US" altLang="ko-KR" sz="8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,</a:t>
              </a:r>
              <a:r>
                <a:rPr lang="ko-KR" altLang="en-US" sz="8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종류</a:t>
              </a:r>
              <a:r>
                <a:rPr lang="en-US" altLang="ko-KR" sz="8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,</a:t>
              </a:r>
            </a:p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Font typeface="Wingdings" pitchFamily="2" charset="2"/>
                <a:buNone/>
                <a:defRPr/>
              </a:pPr>
              <a:r>
                <a:rPr lang="ko-KR" altLang="en-US" sz="8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발생일 등</a:t>
              </a:r>
              <a:r>
                <a:rPr lang="en-US" altLang="ko-KR" sz="8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)</a:t>
              </a:r>
              <a:r>
                <a:rPr lang="ko-KR" altLang="en-US" sz="8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 지도정보</a:t>
              </a:r>
              <a:endParaRPr lang="en-US" altLang="ko-KR" sz="800" b="0" kern="0" dirty="0" smtClean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Font typeface="Wingdings" pitchFamily="2" charset="2"/>
                <a:buNone/>
                <a:defRPr/>
              </a:pPr>
              <a:r>
                <a:rPr lang="ko-KR" altLang="en-US" sz="8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고속도로 주변 지도정보</a:t>
              </a:r>
              <a:endParaRPr lang="en-US" altLang="ko-KR" sz="800" b="0" kern="0" dirty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sp>
          <p:nvSpPr>
            <p:cNvPr id="7" name="AutoShape 9"/>
            <p:cNvSpPr>
              <a:spLocks noChangeArrowheads="1"/>
            </p:cNvSpPr>
            <p:nvPr/>
          </p:nvSpPr>
          <p:spPr bwMode="auto">
            <a:xfrm>
              <a:off x="200464" y="2709356"/>
              <a:ext cx="1198314" cy="509047"/>
            </a:xfrm>
            <a:prstGeom prst="roundRect">
              <a:avLst>
                <a:gd name="adj" fmla="val 7616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t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Font typeface="Wingdings" pitchFamily="2" charset="2"/>
                <a:buNone/>
                <a:defRPr/>
              </a:pPr>
              <a:r>
                <a:rPr lang="ko-KR" altLang="en-US" sz="8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면탈서버 영상정보</a:t>
              </a:r>
              <a:endParaRPr lang="en-US" altLang="ko-KR" sz="800" b="0" kern="0" dirty="0" smtClean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Font typeface="Wingdings" pitchFamily="2" charset="2"/>
                <a:buNone/>
                <a:defRPr/>
              </a:pPr>
              <a:r>
                <a:rPr lang="ko-KR" altLang="en-US" sz="8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입구정보</a:t>
              </a:r>
              <a:r>
                <a:rPr lang="en-US" altLang="ko-KR" sz="8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/</a:t>
              </a:r>
              <a:r>
                <a:rPr lang="ko-KR" altLang="en-US" sz="8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출구정보</a:t>
              </a:r>
              <a:endParaRPr lang="en-US" altLang="ko-KR" sz="800" kern="0" dirty="0" smtClean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Font typeface="Wingdings" pitchFamily="2" charset="2"/>
                <a:buNone/>
                <a:defRPr/>
              </a:pPr>
              <a:r>
                <a:rPr lang="ko-KR" altLang="en-US" sz="8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수납불가 유형정보</a:t>
              </a:r>
              <a:endParaRPr lang="en-US" altLang="ko-KR" sz="800" b="0" kern="0" dirty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sp>
          <p:nvSpPr>
            <p:cNvPr id="8" name="AutoShape 9"/>
            <p:cNvSpPr>
              <a:spLocks noChangeArrowheads="1"/>
            </p:cNvSpPr>
            <p:nvPr/>
          </p:nvSpPr>
          <p:spPr bwMode="auto">
            <a:xfrm>
              <a:off x="200464" y="3443108"/>
              <a:ext cx="1198314" cy="307015"/>
            </a:xfrm>
            <a:prstGeom prst="roundRect">
              <a:avLst>
                <a:gd name="adj" fmla="val 7616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square" lIns="18000" tIns="18000" rIns="18000" bIns="18000" anchor="ctr" anchorCtr="0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Font typeface="Wingdings" pitchFamily="2" charset="2"/>
                <a:buNone/>
                <a:defRPr/>
              </a:pPr>
              <a:r>
                <a:rPr lang="ko-KR" altLang="en-US" sz="8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경찰청  영상정보</a:t>
              </a:r>
              <a:endParaRPr lang="en-US" altLang="ko-KR" sz="800" b="0" kern="0" dirty="0" smtClean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Font typeface="Wingdings" pitchFamily="2" charset="2"/>
                <a:buNone/>
                <a:defRPr/>
              </a:pPr>
              <a:r>
                <a:rPr lang="ko-KR" altLang="en-US" sz="8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지도정</a:t>
              </a:r>
              <a:r>
                <a:rPr lang="ko-KR" altLang="en-US" sz="800" kern="0" dirty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보</a:t>
              </a:r>
              <a:endParaRPr lang="ko-KR" altLang="en-US" sz="800" b="0" kern="0" dirty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sp>
          <p:nvSpPr>
            <p:cNvPr id="9" name="Text Box 53"/>
            <p:cNvSpPr txBox="1">
              <a:spLocks noChangeArrowheads="1"/>
            </p:cNvSpPr>
            <p:nvPr/>
          </p:nvSpPr>
          <p:spPr bwMode="auto">
            <a:xfrm>
              <a:off x="414110" y="1642908"/>
              <a:ext cx="7299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BBE0E3">
                  <a:gamma/>
                  <a:shade val="60000"/>
                  <a:invGamma/>
                </a:srgbClr>
              </a:prstShdw>
            </a:effec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r>
                <a:rPr kumimoji="1" lang="ko-KR" altLang="en-US" sz="10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내부데이터</a:t>
              </a:r>
              <a:endParaRPr kumimoji="1" lang="en-US" altLang="ko-KR" sz="1000" kern="0" dirty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sp>
          <p:nvSpPr>
            <p:cNvPr id="10" name="Text Box 53"/>
            <p:cNvSpPr txBox="1">
              <a:spLocks noChangeArrowheads="1"/>
            </p:cNvSpPr>
            <p:nvPr/>
          </p:nvSpPr>
          <p:spPr bwMode="auto">
            <a:xfrm>
              <a:off x="414110" y="3227084"/>
              <a:ext cx="7299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BBE0E3">
                  <a:gamma/>
                  <a:shade val="60000"/>
                  <a:invGamma/>
                </a:srgbClr>
              </a:prstShdw>
            </a:effec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r>
                <a:rPr kumimoji="1" lang="ko-KR" altLang="en-US" sz="10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외부데이터</a:t>
              </a:r>
              <a:endParaRPr kumimoji="1" lang="en-US" altLang="ko-KR" sz="1000" kern="0" dirty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sp>
          <p:nvSpPr>
            <p:cNvPr id="11" name="AutoShape 64"/>
            <p:cNvSpPr>
              <a:spLocks noChangeArrowheads="1"/>
            </p:cNvSpPr>
            <p:nvPr/>
          </p:nvSpPr>
          <p:spPr bwMode="auto">
            <a:xfrm>
              <a:off x="1884929" y="1642909"/>
              <a:ext cx="642608" cy="545130"/>
            </a:xfrm>
            <a:prstGeom prst="flowChartMagneticDisk">
              <a:avLst/>
            </a:prstGeom>
            <a:gradFill rotWithShape="1">
              <a:gsLst>
                <a:gs pos="0">
                  <a:srgbClr val="6C6C6C"/>
                </a:gs>
                <a:gs pos="50000">
                  <a:srgbClr val="EAEAEA"/>
                </a:gs>
                <a:gs pos="100000">
                  <a:srgbClr val="6C6C6C"/>
                </a:gs>
              </a:gsLst>
              <a:lin ang="0" scaled="1"/>
            </a:gradFill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 lIns="36000" rIns="36000" anchor="t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 pitchFamily="2" charset="2"/>
                <a:buNone/>
                <a:defRPr/>
              </a:pPr>
              <a:r>
                <a:rPr lang="ko-KR" altLang="en-US" sz="9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고의면탈 </a:t>
              </a:r>
              <a:endParaRPr lang="en-US" altLang="ko-KR" sz="900" kern="0" dirty="0" smtClean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 pitchFamily="2" charset="2"/>
                <a:buNone/>
                <a:defRPr/>
              </a:pPr>
              <a:r>
                <a:rPr lang="ko-KR" altLang="en-US" sz="9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정보 </a:t>
              </a:r>
              <a:r>
                <a:rPr lang="en-US" altLang="ko-KR" sz="9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DB</a:t>
              </a:r>
            </a:p>
          </p:txBody>
        </p:sp>
        <p:pic>
          <p:nvPicPr>
            <p:cNvPr id="12" name="그림 18" descr="화살표_093_01.png"/>
            <p:cNvPicPr>
              <a:picLocks noChangeAspect="1"/>
            </p:cNvPicPr>
            <p:nvPr/>
          </p:nvPicPr>
          <p:blipFill>
            <a:blip r:embed="rId2" cstate="print">
              <a:lum bright="-10000" contrast="-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384119" y="2875654"/>
              <a:ext cx="2260419" cy="25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그룹 15"/>
            <p:cNvGrpSpPr/>
            <p:nvPr/>
          </p:nvGrpSpPr>
          <p:grpSpPr>
            <a:xfrm>
              <a:off x="3635896" y="3356992"/>
              <a:ext cx="636797" cy="614002"/>
              <a:chOff x="3944888" y="3393824"/>
              <a:chExt cx="826841" cy="827264"/>
            </a:xfrm>
          </p:grpSpPr>
          <p:pic>
            <p:nvPicPr>
              <p:cNvPr id="14" name="Picture 10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4888" y="3393824"/>
                <a:ext cx="826841" cy="827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" name="Text Box 107"/>
              <p:cNvSpPr txBox="1">
                <a:spLocks noChangeArrowheads="1"/>
              </p:cNvSpPr>
              <p:nvPr/>
            </p:nvSpPr>
            <p:spPr bwMode="auto">
              <a:xfrm>
                <a:off x="4025442" y="3787064"/>
                <a:ext cx="647656" cy="2218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/>
              <a:lstStyle>
                <a:lvl1pPr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1pPr>
                <a:lvl2pPr marL="742950" indent="-28575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2pPr>
                <a:lvl3pPr marL="1143000" indent="-22860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3pPr>
                <a:lvl4pPr marL="1600200" indent="-22860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4pPr>
                <a:lvl5pPr marL="2057400" indent="-228600" eaLnBrk="0" hangingPunct="0"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bg1"/>
                    </a:solidFill>
                    <a:latin typeface="산돌고딕 L" pitchFamily="18" charset="-127"/>
                    <a:ea typeface="굴림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ko-KR" altLang="en-US" sz="900" spc="-100" dirty="0" smtClean="0">
                    <a:solidFill>
                      <a:srgbClr val="000000"/>
                    </a:solidFill>
                    <a:latin typeface="KoPub돋움체 Bold" pitchFamily="2" charset="-127"/>
                    <a:ea typeface="KoPub돋움체 Bold" pitchFamily="2" charset="-127"/>
                    <a:sym typeface="Symbol" panose="05050102010706020507" pitchFamily="18" charset="2"/>
                  </a:rPr>
                  <a:t>통합</a:t>
                </a:r>
                <a:r>
                  <a:rPr lang="en-US" altLang="ko-KR" sz="900" spc="-100" dirty="0" smtClean="0">
                    <a:solidFill>
                      <a:srgbClr val="000000"/>
                    </a:solidFill>
                    <a:latin typeface="KoPub돋움체 Bold" pitchFamily="2" charset="-127"/>
                    <a:ea typeface="KoPub돋움체 Bold" pitchFamily="2" charset="-127"/>
                    <a:sym typeface="Symbol" panose="05050102010706020507" pitchFamily="18" charset="2"/>
                  </a:rPr>
                  <a:t>DB</a:t>
                </a:r>
                <a:endParaRPr lang="ko-KR" altLang="en-US" sz="900" spc="-100" dirty="0">
                  <a:solidFill>
                    <a:srgbClr val="000000"/>
                  </a:solidFill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16" name="Text Box 107"/>
            <p:cNvSpPr txBox="1">
              <a:spLocks noChangeArrowheads="1"/>
            </p:cNvSpPr>
            <p:nvPr/>
          </p:nvSpPr>
          <p:spPr bwMode="auto">
            <a:xfrm>
              <a:off x="2857279" y="3270801"/>
              <a:ext cx="633994" cy="3107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 sz="1200">
                  <a:solidFill>
                    <a:schemeClr val="bg1"/>
                  </a:solidFill>
                  <a:latin typeface="산돌고딕 L" pitchFamily="18" charset="-127"/>
                  <a:ea typeface="굴림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bg1"/>
                  </a:solidFill>
                  <a:latin typeface="산돌고딕 L" pitchFamily="18" charset="-127"/>
                  <a:ea typeface="굴림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bg1"/>
                  </a:solidFill>
                  <a:latin typeface="산돌고딕 L" pitchFamily="18" charset="-127"/>
                  <a:ea typeface="굴림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bg1"/>
                  </a:solidFill>
                  <a:latin typeface="산돌고딕 L" pitchFamily="18" charset="-127"/>
                  <a:ea typeface="굴림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bg1"/>
                  </a:solidFill>
                  <a:latin typeface="산돌고딕 L" pitchFamily="18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bg1"/>
                  </a:solidFill>
                  <a:latin typeface="산돌고딕 L" pitchFamily="18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bg1"/>
                  </a:solidFill>
                  <a:latin typeface="산돌고딕 L" pitchFamily="18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bg1"/>
                  </a:solidFill>
                  <a:latin typeface="산돌고딕 L" pitchFamily="18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bg1"/>
                  </a:solidFill>
                  <a:latin typeface="산돌고딕 L" pitchFamily="18" charset="-127"/>
                  <a:ea typeface="굴림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ko-KR" altLang="en-US" sz="900" dirty="0">
                <a:solidFill>
                  <a:srgbClr val="000000"/>
                </a:solidFill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sp>
          <p:nvSpPr>
            <p:cNvPr id="17" name="Text Box 53"/>
            <p:cNvSpPr txBox="1">
              <a:spLocks noChangeArrowheads="1"/>
            </p:cNvSpPr>
            <p:nvPr/>
          </p:nvSpPr>
          <p:spPr bwMode="auto">
            <a:xfrm>
              <a:off x="2484086" y="1713803"/>
              <a:ext cx="659373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BBE0E3">
                  <a:gamma/>
                  <a:shade val="60000"/>
                  <a:invGamma/>
                </a:srgbClr>
              </a:prstShdw>
            </a:effec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r>
                <a:rPr kumimoji="1" lang="ko-KR" altLang="en-US" sz="9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추출</a:t>
              </a:r>
              <a:r>
                <a:rPr kumimoji="1" lang="en-US" altLang="ko-KR" sz="9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/ </a:t>
              </a:r>
              <a:r>
                <a:rPr kumimoji="1" lang="ko-KR" altLang="en-US" sz="9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정제</a:t>
              </a:r>
              <a:endParaRPr kumimoji="1" lang="en-US" altLang="ko-KR" sz="900" b="0" kern="0" dirty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sp>
          <p:nvSpPr>
            <p:cNvPr id="18" name="Text Box 53"/>
            <p:cNvSpPr txBox="1">
              <a:spLocks noChangeArrowheads="1"/>
            </p:cNvSpPr>
            <p:nvPr/>
          </p:nvSpPr>
          <p:spPr bwMode="auto">
            <a:xfrm>
              <a:off x="3023565" y="2819102"/>
              <a:ext cx="659373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BBE0E3">
                  <a:gamma/>
                  <a:shade val="60000"/>
                  <a:invGamma/>
                </a:srgbClr>
              </a:prstShdw>
            </a:effec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r>
                <a:rPr kumimoji="1" lang="ko-KR" altLang="en-US" sz="9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추출</a:t>
              </a:r>
              <a:r>
                <a:rPr kumimoji="1" lang="en-US" altLang="ko-KR" sz="9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/ </a:t>
              </a:r>
              <a:r>
                <a:rPr kumimoji="1" lang="ko-KR" altLang="en-US" sz="9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정제</a:t>
              </a:r>
              <a:endParaRPr kumimoji="1" lang="en-US" altLang="ko-KR" sz="900" b="0" kern="0" dirty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sp>
          <p:nvSpPr>
            <p:cNvPr id="19" name="AutoShape 64"/>
            <p:cNvSpPr>
              <a:spLocks noChangeArrowheads="1"/>
            </p:cNvSpPr>
            <p:nvPr/>
          </p:nvSpPr>
          <p:spPr bwMode="auto">
            <a:xfrm>
              <a:off x="1884929" y="2474212"/>
              <a:ext cx="642608" cy="543187"/>
            </a:xfrm>
            <a:prstGeom prst="flowChartMagneticDisk">
              <a:avLst/>
            </a:prstGeom>
            <a:gradFill rotWithShape="1">
              <a:gsLst>
                <a:gs pos="0">
                  <a:srgbClr val="6C6C6C"/>
                </a:gs>
                <a:gs pos="50000">
                  <a:srgbClr val="EAEAEA"/>
                </a:gs>
                <a:gs pos="100000">
                  <a:srgbClr val="6C6C6C"/>
                </a:gs>
              </a:gsLst>
              <a:lin ang="0" scaled="1"/>
            </a:gradFill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 lIns="36000" rIns="36000" anchor="t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 pitchFamily="2" charset="2"/>
                <a:buNone/>
                <a:defRPr/>
              </a:pPr>
              <a:r>
                <a:rPr lang="ko-KR" altLang="en-US" sz="9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면탈서버</a:t>
              </a:r>
              <a:endParaRPr lang="en-US" altLang="ko-KR" sz="900" kern="0" dirty="0" smtClean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 pitchFamily="2" charset="2"/>
                <a:buNone/>
                <a:defRPr/>
              </a:pPr>
              <a:r>
                <a:rPr lang="ko-KR" altLang="en-US" sz="9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영상 </a:t>
              </a:r>
              <a:r>
                <a:rPr lang="en-US" altLang="ko-KR" sz="9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DB</a:t>
              </a:r>
            </a:p>
          </p:txBody>
        </p:sp>
        <p:cxnSp>
          <p:nvCxnSpPr>
            <p:cNvPr id="20" name="꺾인 연결선 14"/>
            <p:cNvCxnSpPr>
              <a:stCxn id="61" idx="4"/>
              <a:endCxn id="89" idx="2"/>
            </p:cNvCxnSpPr>
            <p:nvPr/>
          </p:nvCxnSpPr>
          <p:spPr bwMode="auto">
            <a:xfrm flipV="1">
              <a:off x="2517548" y="3501008"/>
              <a:ext cx="304699" cy="232463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174"/>
            <p:cNvGrpSpPr/>
            <p:nvPr/>
          </p:nvGrpSpPr>
          <p:grpSpPr>
            <a:xfrm>
              <a:off x="3038563" y="2116094"/>
              <a:ext cx="563938" cy="561866"/>
              <a:chOff x="2433971" y="3609848"/>
              <a:chExt cx="826841" cy="827264"/>
            </a:xfrm>
          </p:grpSpPr>
          <p:pic>
            <p:nvPicPr>
              <p:cNvPr id="22" name="Picture 10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3971" y="3609848"/>
                <a:ext cx="826841" cy="827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3" name="Text Box 53"/>
              <p:cNvSpPr txBox="1">
                <a:spLocks noChangeArrowheads="1"/>
              </p:cNvSpPr>
              <p:nvPr/>
            </p:nvSpPr>
            <p:spPr bwMode="auto">
              <a:xfrm>
                <a:off x="2466592" y="3901542"/>
                <a:ext cx="761601" cy="2300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BBE0E3">
                    <a:gamma/>
                    <a:shade val="60000"/>
                    <a:invGamma/>
                  </a:srgbClr>
                </a:prstShdw>
              </a:effectLst>
            </p:spPr>
            <p:txBody>
              <a:bodyPr wrap="square" lIns="0" tIns="36000" rIns="0" bIns="36000">
                <a:spAutoFit/>
              </a:bodyPr>
              <a:lstStyle/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  <a:defRPr/>
                </a:pPr>
                <a:r>
                  <a:rPr kumimoji="1" lang="ko-KR" altLang="en-US" sz="900" kern="0" spc="-100" dirty="0" smtClean="0">
                    <a:latin typeface="KoPub돋움체 Bold" pitchFamily="2" charset="-127"/>
                    <a:ea typeface="KoPub돋움체 Bold" pitchFamily="2" charset="-127"/>
                    <a:sym typeface="Symbol" panose="05050102010706020507" pitchFamily="18" charset="2"/>
                  </a:rPr>
                  <a:t>수집</a:t>
                </a:r>
                <a:r>
                  <a:rPr kumimoji="1" lang="en-US" altLang="ko-KR" sz="900" kern="0" spc="-100" dirty="0" smtClean="0">
                    <a:latin typeface="KoPub돋움체 Bold" pitchFamily="2" charset="-127"/>
                    <a:ea typeface="KoPub돋움체 Bold" pitchFamily="2" charset="-127"/>
                    <a:sym typeface="Symbol" panose="05050102010706020507" pitchFamily="18" charset="2"/>
                  </a:rPr>
                  <a:t>DB</a:t>
                </a:r>
                <a:endParaRPr kumimoji="1" lang="en-US" altLang="ko-KR" sz="900" kern="0" spc="-100" dirty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endParaRPr>
              </a:p>
            </p:txBody>
          </p:sp>
        </p:grpSp>
        <p:cxnSp>
          <p:nvCxnSpPr>
            <p:cNvPr id="24" name="꺾인 연결선 19"/>
            <p:cNvCxnSpPr>
              <a:stCxn id="11" idx="4"/>
              <a:endCxn id="22" idx="1"/>
            </p:cNvCxnSpPr>
            <p:nvPr/>
          </p:nvCxnSpPr>
          <p:spPr bwMode="auto">
            <a:xfrm>
              <a:off x="2527537" y="1915474"/>
              <a:ext cx="511026" cy="481553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25"/>
            <p:cNvCxnSpPr>
              <a:stCxn id="23" idx="3"/>
              <a:endCxn id="14" idx="0"/>
            </p:cNvCxnSpPr>
            <p:nvPr/>
          </p:nvCxnSpPr>
          <p:spPr bwMode="auto">
            <a:xfrm>
              <a:off x="3580254" y="2392330"/>
              <a:ext cx="374041" cy="964662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utoShape 9"/>
            <p:cNvSpPr>
              <a:spLocks noChangeArrowheads="1"/>
            </p:cNvSpPr>
            <p:nvPr/>
          </p:nvSpPr>
          <p:spPr bwMode="auto">
            <a:xfrm>
              <a:off x="7629786" y="1590485"/>
              <a:ext cx="1409781" cy="2624110"/>
            </a:xfrm>
            <a:prstGeom prst="roundRect">
              <a:avLst>
                <a:gd name="adj" fmla="val 9434"/>
              </a:avLst>
            </a:prstGeom>
            <a:solidFill>
              <a:srgbClr val="FFFFFF"/>
            </a:solidFill>
            <a:ln w="3175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36000" rIns="36000" bIns="36000"/>
            <a:lstStyle/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endParaRPr kumimoji="1" lang="en-US" altLang="ko-KR" sz="1100" b="0" kern="0" dirty="0">
                <a:solidFill>
                  <a:srgbClr val="2D2DB9"/>
                </a:solidFill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sp>
          <p:nvSpPr>
            <p:cNvPr id="27" name="AutoShape 9"/>
            <p:cNvSpPr>
              <a:spLocks noChangeArrowheads="1"/>
            </p:cNvSpPr>
            <p:nvPr/>
          </p:nvSpPr>
          <p:spPr bwMode="auto">
            <a:xfrm>
              <a:off x="4554875" y="1556792"/>
              <a:ext cx="2828199" cy="1581646"/>
            </a:xfrm>
            <a:prstGeom prst="roundRect">
              <a:avLst>
                <a:gd name="adj" fmla="val 12984"/>
              </a:avLst>
            </a:prstGeom>
            <a:solidFill>
              <a:srgbClr val="FFFFFF">
                <a:lumMod val="95000"/>
              </a:srgbClr>
            </a:solidFill>
            <a:ln w="12700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36000" rIns="36000" bIns="36000"/>
            <a:lstStyle/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endParaRPr kumimoji="1" lang="en-US" altLang="ko-KR" b="0" kern="0" dirty="0">
                <a:solidFill>
                  <a:srgbClr val="2D2DB9"/>
                </a:solidFill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sp>
          <p:nvSpPr>
            <p:cNvPr id="28" name="AutoShape 9"/>
            <p:cNvSpPr>
              <a:spLocks noChangeArrowheads="1"/>
            </p:cNvSpPr>
            <p:nvPr/>
          </p:nvSpPr>
          <p:spPr bwMode="auto">
            <a:xfrm>
              <a:off x="4528268" y="3538868"/>
              <a:ext cx="2826965" cy="675727"/>
            </a:xfrm>
            <a:prstGeom prst="roundRect">
              <a:avLst>
                <a:gd name="adj" fmla="val 12984"/>
              </a:avLst>
            </a:prstGeom>
            <a:solidFill>
              <a:srgbClr val="FFFFFF">
                <a:lumMod val="95000"/>
              </a:srgbClr>
            </a:solidFill>
            <a:ln w="12700" algn="ctr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lIns="36000" tIns="36000" rIns="36000" bIns="36000"/>
            <a:lstStyle/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 typeface="Wingdings" pitchFamily="2" charset="2"/>
                <a:buNone/>
                <a:defRPr/>
              </a:pPr>
              <a:endParaRPr kumimoji="1" lang="ko-KR" altLang="en-US" b="0" kern="0" dirty="0">
                <a:solidFill>
                  <a:srgbClr val="C00000"/>
                </a:solidFill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sp>
          <p:nvSpPr>
            <p:cNvPr id="29" name="직사각형 532"/>
            <p:cNvSpPr>
              <a:spLocks noChangeArrowheads="1"/>
            </p:cNvSpPr>
            <p:nvPr/>
          </p:nvSpPr>
          <p:spPr bwMode="auto">
            <a:xfrm>
              <a:off x="5088829" y="3253698"/>
              <a:ext cx="1728487" cy="175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ko-KR" altLang="en-US" sz="1400" dirty="0" smtClean="0">
                  <a:solidFill>
                    <a:srgbClr val="003399"/>
                  </a:solidFill>
                  <a:latin typeface="KoPub돋움체 Bold" pitchFamily="2" charset="-127"/>
                  <a:ea typeface="KoPub돋움체 Bold" pitchFamily="2" charset="-127"/>
                  <a:cs typeface="Arial Unicode MS" pitchFamily="50" charset="-127"/>
                  <a:sym typeface="Symbol" panose="05050102010706020507" pitchFamily="18" charset="2"/>
                </a:rPr>
                <a:t>데이</a:t>
              </a:r>
              <a:r>
                <a:rPr kumimoji="1" lang="ko-KR" altLang="en-US" sz="1400" dirty="0">
                  <a:solidFill>
                    <a:srgbClr val="003399"/>
                  </a:solidFill>
                  <a:latin typeface="KoPub돋움체 Bold" pitchFamily="2" charset="-127"/>
                  <a:ea typeface="KoPub돋움체 Bold" pitchFamily="2" charset="-127"/>
                  <a:cs typeface="Arial Unicode MS" pitchFamily="50" charset="-127"/>
                  <a:sym typeface="Symbol" panose="05050102010706020507" pitchFamily="18" charset="2"/>
                </a:rPr>
                <a:t>터</a:t>
              </a:r>
              <a:r>
                <a:rPr kumimoji="1" lang="en-US" altLang="ko-KR" sz="1400" dirty="0" smtClean="0">
                  <a:solidFill>
                    <a:srgbClr val="003399"/>
                  </a:solidFill>
                  <a:latin typeface="KoPub돋움체 Bold" pitchFamily="2" charset="-127"/>
                  <a:ea typeface="KoPub돋움체 Bold" pitchFamily="2" charset="-127"/>
                  <a:cs typeface="Arial Unicode MS" pitchFamily="50" charset="-127"/>
                  <a:sym typeface="Symbol" panose="05050102010706020507" pitchFamily="18" charset="2"/>
                </a:rPr>
                <a:t> </a:t>
              </a:r>
              <a:r>
                <a:rPr kumimoji="1" lang="ko-KR" altLang="en-US" sz="1400" dirty="0" smtClean="0">
                  <a:solidFill>
                    <a:srgbClr val="003399"/>
                  </a:solidFill>
                  <a:latin typeface="KoPub돋움체 Bold" pitchFamily="2" charset="-127"/>
                  <a:ea typeface="KoPub돋움체 Bold" pitchFamily="2" charset="-127"/>
                  <a:cs typeface="Arial Unicode MS" pitchFamily="50" charset="-127"/>
                  <a:sym typeface="Symbol" panose="05050102010706020507" pitchFamily="18" charset="2"/>
                </a:rPr>
                <a:t>시각화</a:t>
              </a:r>
            </a:p>
          </p:txBody>
        </p:sp>
        <p:pic>
          <p:nvPicPr>
            <p:cNvPr id="30" name="Picture 8" descr="전략도출 2"/>
            <p:cNvPicPr>
              <a:picLocks noChangeAspect="1" noChangeArrowheads="1"/>
            </p:cNvPicPr>
            <p:nvPr/>
          </p:nvPicPr>
          <p:blipFill>
            <a:blip r:embed="rId4" cstate="print">
              <a:lum bright="6000"/>
              <a:grayscl/>
            </a:blip>
            <a:srcRect/>
            <a:stretch>
              <a:fillRect/>
            </a:stretch>
          </p:blipFill>
          <p:spPr bwMode="auto">
            <a:xfrm rot="5400000">
              <a:off x="5727872" y="2041010"/>
              <a:ext cx="435888" cy="2130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 Box 53"/>
            <p:cNvSpPr txBox="1">
              <a:spLocks noChangeArrowheads="1"/>
            </p:cNvSpPr>
            <p:nvPr/>
          </p:nvSpPr>
          <p:spPr bwMode="auto">
            <a:xfrm>
              <a:off x="5508497" y="3969008"/>
              <a:ext cx="92794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BBE0E3">
                  <a:gamma/>
                  <a:shade val="60000"/>
                  <a:invGamma/>
                </a:srgbClr>
              </a:prstShdw>
            </a:effectLst>
          </p:spPr>
          <p:txBody>
            <a:bodyPr wrap="none" lIns="36000" rIns="36000"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r>
                <a:rPr kumimoji="1" lang="ko-KR" altLang="en-US" sz="9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주요지역별 </a:t>
              </a:r>
              <a:r>
                <a:rPr kumimoji="1" lang="ko-KR" altLang="en-US" sz="900" b="0" kern="0" dirty="0" err="1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발생율</a:t>
              </a:r>
              <a:endParaRPr kumimoji="1" lang="en-US" altLang="ko-KR" sz="900" b="0" kern="0" dirty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sp>
          <p:nvSpPr>
            <p:cNvPr id="32" name="Text Box 53"/>
            <p:cNvSpPr txBox="1">
              <a:spLocks noChangeArrowheads="1"/>
            </p:cNvSpPr>
            <p:nvPr/>
          </p:nvSpPr>
          <p:spPr bwMode="auto">
            <a:xfrm>
              <a:off x="6410105" y="3963332"/>
              <a:ext cx="103878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BBE0E3">
                  <a:gamma/>
                  <a:shade val="60000"/>
                  <a:invGamma/>
                </a:srgbClr>
              </a:prstShdw>
            </a:effectLst>
          </p:spPr>
          <p:txBody>
            <a:bodyPr wrap="square" lIns="36000" rIns="36000"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r>
                <a:rPr kumimoji="1" lang="ko-KR" altLang="en-US" sz="900" b="0" kern="0" dirty="0" err="1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년도별</a:t>
              </a:r>
              <a:r>
                <a:rPr kumimoji="1" lang="ko-KR" altLang="en-US" sz="9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 </a:t>
              </a:r>
              <a:r>
                <a:rPr kumimoji="1" lang="ko-KR" altLang="en-US" sz="9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유형</a:t>
              </a:r>
              <a:r>
                <a:rPr kumimoji="1" lang="ko-KR" altLang="en-US" sz="9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테마 </a:t>
              </a:r>
              <a:endParaRPr kumimoji="1" lang="en-US" altLang="ko-KR" sz="900" b="0" kern="0" dirty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sp>
          <p:nvSpPr>
            <p:cNvPr id="33" name="Text Box 53"/>
            <p:cNvSpPr txBox="1">
              <a:spLocks noChangeArrowheads="1"/>
            </p:cNvSpPr>
            <p:nvPr/>
          </p:nvSpPr>
          <p:spPr bwMode="auto">
            <a:xfrm>
              <a:off x="4528268" y="3969882"/>
              <a:ext cx="1008212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BBE0E3">
                  <a:gamma/>
                  <a:shade val="60000"/>
                  <a:invGamma/>
                </a:srgbClr>
              </a:prstShdw>
            </a:effectLst>
          </p:spPr>
          <p:txBody>
            <a:bodyPr wrap="square" lIns="36000" rIns="36000">
              <a:sp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r>
                <a:rPr kumimoji="1" lang="ko-KR" altLang="en-US" sz="9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고의면탈 </a:t>
              </a:r>
              <a:r>
                <a:rPr kumimoji="1" lang="ko-KR" altLang="en-US" sz="9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패턴 분류</a:t>
              </a:r>
              <a:endParaRPr kumimoji="1" lang="en-US" altLang="ko-KR" sz="900" b="0" kern="0" dirty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66307" y="2168793"/>
              <a:ext cx="1480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ko-KR" altLang="en-US" sz="900" b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과학적인 </a:t>
              </a:r>
              <a:r>
                <a:rPr kumimoji="1" lang="ko-KR" altLang="en-US" sz="90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고의면탈</a:t>
              </a:r>
              <a:endParaRPr kumimoji="1" lang="en-US" altLang="ko-KR" sz="900" dirty="0" smtClean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ko-KR" altLang="en-US" sz="90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다</a:t>
              </a:r>
              <a:r>
                <a:rPr kumimoji="1" lang="ko-KR" altLang="en-US" sz="900" dirty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발</a:t>
              </a:r>
              <a:r>
                <a:rPr kumimoji="1" lang="ko-KR" altLang="en-US" sz="900" b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 유형 선정</a:t>
              </a:r>
              <a:endParaRPr kumimoji="1" lang="ko-KR" altLang="en-US" sz="900" b="0" dirty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594541" y="3063401"/>
              <a:ext cx="15155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ko-KR" altLang="en-US" sz="900" b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다양한 고의면탈 예방책 마련</a:t>
              </a:r>
              <a:endParaRPr kumimoji="1" lang="ko-KR" altLang="en-US" sz="900" b="0" dirty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pic>
          <p:nvPicPr>
            <p:cNvPr id="36" name="그림 18" descr="화살표_093_01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7114760" y="3779399"/>
              <a:ext cx="668265" cy="202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그림 18" descr="화살표_093_01.png"/>
            <p:cNvPicPr>
              <a:picLocks noChangeAspect="1"/>
            </p:cNvPicPr>
            <p:nvPr/>
          </p:nvPicPr>
          <p:blipFill>
            <a:blip r:embed="rId6" cstate="print">
              <a:lum bright="-24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V="1">
              <a:off x="6879134" y="2201034"/>
              <a:ext cx="1289836" cy="211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Text Box 53"/>
            <p:cNvSpPr txBox="1">
              <a:spLocks noChangeArrowheads="1"/>
            </p:cNvSpPr>
            <p:nvPr/>
          </p:nvSpPr>
          <p:spPr bwMode="auto">
            <a:xfrm>
              <a:off x="4807835" y="1603777"/>
              <a:ext cx="989236" cy="2370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BBE0E3">
                  <a:gamma/>
                  <a:shade val="60000"/>
                  <a:invGamma/>
                </a:srgbClr>
              </a:prstShdw>
            </a:effectLst>
          </p:spPr>
          <p:txBody>
            <a:bodyPr wrap="square" lIns="0" tIns="0" rIns="0" bIns="0">
              <a:no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r>
                <a:rPr kumimoji="1" lang="ko-KR" altLang="en-US" sz="9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고의면</a:t>
              </a:r>
              <a:r>
                <a:rPr kumimoji="1" lang="ko-KR" altLang="en-US" sz="900" kern="0" dirty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탈</a:t>
              </a:r>
              <a:r>
                <a:rPr kumimoji="1" lang="ko-KR" altLang="en-US" sz="9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 예측 분석</a:t>
              </a:r>
              <a:endParaRPr kumimoji="1" lang="en-US" altLang="ko-KR" sz="900" b="0" kern="0" dirty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sp>
          <p:nvSpPr>
            <p:cNvPr id="39" name="AutoShape 9"/>
            <p:cNvSpPr>
              <a:spLocks noChangeArrowheads="1"/>
            </p:cNvSpPr>
            <p:nvPr/>
          </p:nvSpPr>
          <p:spPr bwMode="auto">
            <a:xfrm>
              <a:off x="5162668" y="2720566"/>
              <a:ext cx="747622" cy="200216"/>
            </a:xfrm>
            <a:prstGeom prst="roundRect">
              <a:avLst>
                <a:gd name="adj" fmla="val 7616"/>
              </a:avLst>
            </a:prstGeom>
            <a:solidFill>
              <a:schemeClr val="bg1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square" lIns="36000" rIns="3600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Font typeface="Wingdings" pitchFamily="2" charset="2"/>
                <a:buNone/>
                <a:defRPr/>
              </a:pPr>
              <a:r>
                <a:rPr lang="ko-KR" altLang="en-US" sz="10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시계열분석</a:t>
              </a:r>
            </a:p>
          </p:txBody>
        </p:sp>
        <p:sp>
          <p:nvSpPr>
            <p:cNvPr id="40" name="AutoShape 9"/>
            <p:cNvSpPr>
              <a:spLocks noChangeArrowheads="1"/>
            </p:cNvSpPr>
            <p:nvPr/>
          </p:nvSpPr>
          <p:spPr bwMode="auto">
            <a:xfrm>
              <a:off x="4704490" y="2425750"/>
              <a:ext cx="747622" cy="200216"/>
            </a:xfrm>
            <a:prstGeom prst="roundRect">
              <a:avLst>
                <a:gd name="adj" fmla="val 7616"/>
              </a:avLst>
            </a:prstGeom>
            <a:solidFill>
              <a:schemeClr val="bg1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square" lIns="36000" rIns="3600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Font typeface="Wingdings" pitchFamily="2" charset="2"/>
                <a:buNone/>
                <a:defRPr/>
              </a:pPr>
              <a:r>
                <a:rPr lang="ko-KR" altLang="en-US" sz="10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통계분석</a:t>
              </a:r>
            </a:p>
          </p:txBody>
        </p:sp>
        <p:sp>
          <p:nvSpPr>
            <p:cNvPr id="41" name="AutoShape 9"/>
            <p:cNvSpPr>
              <a:spLocks noChangeArrowheads="1"/>
            </p:cNvSpPr>
            <p:nvPr/>
          </p:nvSpPr>
          <p:spPr bwMode="auto">
            <a:xfrm>
              <a:off x="5536479" y="2423391"/>
              <a:ext cx="789259" cy="202575"/>
            </a:xfrm>
            <a:prstGeom prst="roundRect">
              <a:avLst>
                <a:gd name="adj" fmla="val 7616"/>
              </a:avLst>
            </a:prstGeom>
            <a:solidFill>
              <a:schemeClr val="bg1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square" lIns="36000" rIns="3600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Font typeface="Wingdings" pitchFamily="2" charset="2"/>
                <a:buNone/>
                <a:defRPr/>
              </a:pPr>
              <a:r>
                <a:rPr lang="ko-KR" altLang="en-US" sz="10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기계학습 분석</a:t>
              </a:r>
            </a:p>
          </p:txBody>
        </p:sp>
        <p:sp>
          <p:nvSpPr>
            <p:cNvPr id="42" name="AutoShape 9"/>
            <p:cNvSpPr>
              <a:spLocks noChangeArrowheads="1"/>
            </p:cNvSpPr>
            <p:nvPr/>
          </p:nvSpPr>
          <p:spPr bwMode="auto">
            <a:xfrm>
              <a:off x="6036296" y="2720566"/>
              <a:ext cx="747622" cy="200216"/>
            </a:xfrm>
            <a:prstGeom prst="roundRect">
              <a:avLst>
                <a:gd name="adj" fmla="val 7616"/>
              </a:avLst>
            </a:prstGeom>
            <a:solidFill>
              <a:schemeClr val="bg1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square" lIns="36000" rIns="3600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Font typeface="Wingdings" pitchFamily="2" charset="2"/>
                <a:buNone/>
                <a:defRPr/>
              </a:pPr>
              <a:r>
                <a:rPr lang="ko-KR" altLang="en-US" sz="10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패턴분석</a:t>
              </a:r>
            </a:p>
          </p:txBody>
        </p:sp>
        <p:sp>
          <p:nvSpPr>
            <p:cNvPr id="43" name="AutoShape 9"/>
            <p:cNvSpPr>
              <a:spLocks noChangeArrowheads="1"/>
            </p:cNvSpPr>
            <p:nvPr/>
          </p:nvSpPr>
          <p:spPr bwMode="auto">
            <a:xfrm>
              <a:off x="6451744" y="2423391"/>
              <a:ext cx="747622" cy="204936"/>
            </a:xfrm>
            <a:prstGeom prst="roundRect">
              <a:avLst>
                <a:gd name="adj" fmla="val 7616"/>
              </a:avLst>
            </a:prstGeom>
            <a:solidFill>
              <a:schemeClr val="bg1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square" lIns="36000" rIns="3600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Font typeface="Wingdings" pitchFamily="2" charset="2"/>
                <a:buNone/>
                <a:defRPr/>
              </a:pPr>
              <a:r>
                <a:rPr lang="ko-KR" altLang="en-US" sz="10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상관분석</a:t>
              </a:r>
            </a:p>
          </p:txBody>
        </p:sp>
        <p:sp>
          <p:nvSpPr>
            <p:cNvPr id="44" name="Text Box 53"/>
            <p:cNvSpPr txBox="1">
              <a:spLocks noChangeArrowheads="1"/>
            </p:cNvSpPr>
            <p:nvPr/>
          </p:nvSpPr>
          <p:spPr bwMode="auto">
            <a:xfrm>
              <a:off x="6036296" y="1599475"/>
              <a:ext cx="1276289" cy="179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BBE0E3">
                  <a:gamma/>
                  <a:shade val="60000"/>
                  <a:invGamma/>
                </a:srgbClr>
              </a:prstShdw>
            </a:effectLst>
          </p:spPr>
          <p:txBody>
            <a:bodyPr wrap="square" lIns="0" tIns="0" rIns="0" bIns="0">
              <a:noAutofit/>
            </a:bodyPr>
            <a:lstStyle/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r>
                <a:rPr kumimoji="1" lang="ko-KR" altLang="en-US" sz="800" b="0" kern="0" dirty="0" err="1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년도별</a:t>
              </a:r>
              <a:r>
                <a:rPr kumimoji="1" lang="ko-KR" altLang="en-US" sz="8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 고의면탈 </a:t>
              </a:r>
              <a:r>
                <a:rPr kumimoji="1" lang="ko-KR" altLang="en-US" sz="800" b="0" kern="0" dirty="0" err="1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트렌드</a:t>
              </a:r>
              <a:r>
                <a:rPr kumimoji="1" lang="ko-KR" altLang="en-US" sz="8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 분석</a:t>
              </a:r>
              <a:endParaRPr kumimoji="1" lang="en-US" altLang="ko-KR" sz="800" b="0" kern="0" dirty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grpSp>
          <p:nvGrpSpPr>
            <p:cNvPr id="45" name="그룹 24"/>
            <p:cNvGrpSpPr/>
            <p:nvPr/>
          </p:nvGrpSpPr>
          <p:grpSpPr>
            <a:xfrm>
              <a:off x="4910217" y="1814890"/>
              <a:ext cx="758503" cy="448115"/>
              <a:chOff x="5343180" y="1872790"/>
              <a:chExt cx="1081572" cy="448115"/>
            </a:xfrm>
          </p:grpSpPr>
          <p:pic>
            <p:nvPicPr>
              <p:cNvPr id="46" name="그림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3180" y="1872790"/>
                <a:ext cx="653936" cy="373148"/>
              </a:xfrm>
              <a:prstGeom prst="rect">
                <a:avLst/>
              </a:prstGeom>
            </p:spPr>
          </p:pic>
          <p:pic>
            <p:nvPicPr>
              <p:cNvPr id="47" name="그림 152" descr="Untitled-11 copy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31864" y="1991752"/>
                <a:ext cx="592888" cy="329153"/>
              </a:xfrm>
              <a:prstGeom prst="rect">
                <a:avLst/>
              </a:prstGeom>
            </p:spPr>
          </p:pic>
        </p:grpSp>
        <p:pic>
          <p:nvPicPr>
            <p:cNvPr id="48" name="그림 9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738" y="1799354"/>
              <a:ext cx="685182" cy="505092"/>
            </a:xfrm>
            <a:prstGeom prst="rect">
              <a:avLst/>
            </a:prstGeom>
          </p:spPr>
        </p:pic>
        <p:pic>
          <p:nvPicPr>
            <p:cNvPr id="49" name="Picture 5" descr="C:\Users\Administrator\Downloads\google_02_01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586018" y="3650867"/>
              <a:ext cx="685044" cy="332768"/>
            </a:xfrm>
            <a:prstGeom prst="rect">
              <a:avLst/>
            </a:prstGeom>
            <a:noFill/>
          </p:spPr>
        </p:pic>
        <p:pic>
          <p:nvPicPr>
            <p:cNvPr id="50" name="그림 22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720" y="3574066"/>
              <a:ext cx="483138" cy="389266"/>
            </a:xfrm>
            <a:prstGeom prst="rect">
              <a:avLst/>
            </a:prstGeom>
          </p:spPr>
        </p:pic>
        <p:pic>
          <p:nvPicPr>
            <p:cNvPr id="51" name="그림 22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768" y="3616793"/>
              <a:ext cx="609717" cy="352216"/>
            </a:xfrm>
            <a:prstGeom prst="rect">
              <a:avLst/>
            </a:prstGeom>
          </p:spPr>
        </p:pic>
        <p:grpSp>
          <p:nvGrpSpPr>
            <p:cNvPr id="52" name="그룹 18"/>
            <p:cNvGrpSpPr/>
            <p:nvPr/>
          </p:nvGrpSpPr>
          <p:grpSpPr>
            <a:xfrm>
              <a:off x="7770765" y="1658418"/>
              <a:ext cx="1276542" cy="2432762"/>
              <a:chOff x="8049344" y="1716318"/>
              <a:chExt cx="1678227" cy="2432762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8049344" y="3918248"/>
                <a:ext cx="167822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kumimoji="1" lang="ko-KR" altLang="en-US" sz="900" b="0" dirty="0" err="1" smtClean="0">
                    <a:latin typeface="KoPub돋움체 Bold" pitchFamily="2" charset="-127"/>
                    <a:ea typeface="KoPub돋움체 Bold" pitchFamily="2" charset="-127"/>
                    <a:sym typeface="Symbol" panose="05050102010706020507" pitchFamily="18" charset="2"/>
                  </a:rPr>
                  <a:t>사전예방률</a:t>
                </a:r>
                <a:r>
                  <a:rPr kumimoji="1" lang="ko-KR" altLang="en-US" sz="900" b="0" dirty="0" smtClean="0">
                    <a:latin typeface="KoPub돋움체 Bold" pitchFamily="2" charset="-127"/>
                    <a:ea typeface="KoPub돋움체 Bold" pitchFamily="2" charset="-127"/>
                    <a:sym typeface="Symbol" panose="05050102010706020507" pitchFamily="18" charset="2"/>
                  </a:rPr>
                  <a:t> 향상</a:t>
                </a:r>
                <a:endParaRPr kumimoji="1" lang="ko-KR" altLang="en-US" sz="900" b="0" dirty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endParaRPr>
              </a:p>
            </p:txBody>
          </p:sp>
          <p:pic>
            <p:nvPicPr>
              <p:cNvPr id="54" name="그림 23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29246" y="1716318"/>
                <a:ext cx="952363" cy="489338"/>
              </a:xfrm>
              <a:prstGeom prst="rect">
                <a:avLst/>
              </a:prstGeom>
            </p:spPr>
          </p:pic>
          <p:pic>
            <p:nvPicPr>
              <p:cNvPr id="55" name="그림 231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36026" y="3276303"/>
                <a:ext cx="1113689" cy="635491"/>
              </a:xfrm>
              <a:prstGeom prst="rect">
                <a:avLst/>
              </a:prstGeom>
            </p:spPr>
          </p:pic>
          <p:pic>
            <p:nvPicPr>
              <p:cNvPr id="56" name="그림 232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0810" y="2636912"/>
                <a:ext cx="793441" cy="452752"/>
              </a:xfrm>
              <a:prstGeom prst="rect">
                <a:avLst/>
              </a:prstGeom>
            </p:spPr>
          </p:pic>
        </p:grpSp>
        <p:sp>
          <p:nvSpPr>
            <p:cNvPr id="57" name="직사각형 532"/>
            <p:cNvSpPr>
              <a:spLocks noChangeArrowheads="1"/>
            </p:cNvSpPr>
            <p:nvPr/>
          </p:nvSpPr>
          <p:spPr bwMode="auto">
            <a:xfrm>
              <a:off x="1972692" y="1175099"/>
              <a:ext cx="223383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ko-KR" altLang="en-US" sz="1400" u="sng" dirty="0" smtClean="0">
                  <a:solidFill>
                    <a:srgbClr val="003399"/>
                  </a:solidFill>
                  <a:latin typeface="KoPub돋움체 Bold" pitchFamily="2" charset="-127"/>
                  <a:ea typeface="KoPub돋움체 Bold" pitchFamily="2" charset="-127"/>
                  <a:cs typeface="Arial Unicode MS" pitchFamily="50" charset="-127"/>
                  <a:sym typeface="Symbol" panose="05050102010706020507" pitchFamily="18" charset="2"/>
                </a:rPr>
                <a:t>데이터</a:t>
              </a:r>
              <a:r>
                <a:rPr kumimoji="1" lang="en-US" altLang="ko-KR" sz="1400" u="sng" dirty="0" smtClean="0">
                  <a:solidFill>
                    <a:srgbClr val="003399"/>
                  </a:solidFill>
                  <a:latin typeface="KoPub돋움체 Bold" pitchFamily="2" charset="-127"/>
                  <a:ea typeface="KoPub돋움체 Bold" pitchFamily="2" charset="-127"/>
                  <a:cs typeface="Arial Unicode MS" pitchFamily="50" charset="-127"/>
                  <a:sym typeface="Symbol" panose="05050102010706020507" pitchFamily="18" charset="2"/>
                </a:rPr>
                <a:t> </a:t>
              </a:r>
              <a:r>
                <a:rPr kumimoji="1" lang="ko-KR" altLang="en-US" sz="1400" u="sng" dirty="0" smtClean="0">
                  <a:solidFill>
                    <a:srgbClr val="003399"/>
                  </a:solidFill>
                  <a:latin typeface="KoPub돋움체 Bold" pitchFamily="2" charset="-127"/>
                  <a:ea typeface="KoPub돋움체 Bold" pitchFamily="2" charset="-127"/>
                  <a:cs typeface="Arial Unicode MS" pitchFamily="50" charset="-127"/>
                  <a:sym typeface="Symbol" panose="05050102010706020507" pitchFamily="18" charset="2"/>
                </a:rPr>
                <a:t>수집</a:t>
              </a:r>
              <a:r>
                <a:rPr kumimoji="1" lang="en-US" altLang="ko-KR" sz="1400" u="sng" dirty="0" smtClean="0">
                  <a:solidFill>
                    <a:srgbClr val="003399"/>
                  </a:solidFill>
                  <a:latin typeface="KoPub돋움체 Bold" pitchFamily="2" charset="-127"/>
                  <a:ea typeface="KoPub돋움체 Bold" pitchFamily="2" charset="-127"/>
                  <a:cs typeface="Arial Unicode MS" pitchFamily="50" charset="-127"/>
                  <a:sym typeface="Symbol" panose="05050102010706020507" pitchFamily="18" charset="2"/>
                </a:rPr>
                <a:t>/</a:t>
              </a:r>
              <a:r>
                <a:rPr kumimoji="1" lang="ko-KR" altLang="en-US" sz="1400" u="sng" dirty="0" smtClean="0">
                  <a:solidFill>
                    <a:srgbClr val="003399"/>
                  </a:solidFill>
                  <a:latin typeface="KoPub돋움체 Bold" pitchFamily="2" charset="-127"/>
                  <a:ea typeface="KoPub돋움체 Bold" pitchFamily="2" charset="-127"/>
                  <a:cs typeface="Arial Unicode MS" pitchFamily="50" charset="-127"/>
                  <a:sym typeface="Symbol" panose="05050102010706020507" pitchFamily="18" charset="2"/>
                </a:rPr>
                <a:t>처리</a:t>
              </a:r>
              <a:r>
                <a:rPr kumimoji="1" lang="en-US" altLang="ko-KR" sz="1400" u="sng" dirty="0" smtClean="0">
                  <a:solidFill>
                    <a:srgbClr val="003399"/>
                  </a:solidFill>
                  <a:latin typeface="KoPub돋움체 Bold" pitchFamily="2" charset="-127"/>
                  <a:ea typeface="KoPub돋움체 Bold" pitchFamily="2" charset="-127"/>
                  <a:cs typeface="Arial Unicode MS" pitchFamily="50" charset="-127"/>
                  <a:sym typeface="Symbol" panose="05050102010706020507" pitchFamily="18" charset="2"/>
                </a:rPr>
                <a:t>/</a:t>
              </a:r>
              <a:r>
                <a:rPr kumimoji="1" lang="ko-KR" altLang="en-US" sz="1400" u="sng" dirty="0" smtClean="0">
                  <a:solidFill>
                    <a:srgbClr val="003399"/>
                  </a:solidFill>
                  <a:latin typeface="KoPub돋움체 Bold" pitchFamily="2" charset="-127"/>
                  <a:ea typeface="KoPub돋움체 Bold" pitchFamily="2" charset="-127"/>
                  <a:cs typeface="Arial Unicode MS" pitchFamily="50" charset="-127"/>
                  <a:sym typeface="Symbol" panose="05050102010706020507" pitchFamily="18" charset="2"/>
                </a:rPr>
                <a:t>저장</a:t>
              </a:r>
            </a:p>
          </p:txBody>
        </p:sp>
        <p:sp>
          <p:nvSpPr>
            <p:cNvPr id="58" name="직사각형 532"/>
            <p:cNvSpPr>
              <a:spLocks noChangeArrowheads="1"/>
            </p:cNvSpPr>
            <p:nvPr/>
          </p:nvSpPr>
          <p:spPr bwMode="auto">
            <a:xfrm>
              <a:off x="5056936" y="1175099"/>
              <a:ext cx="172848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ko-KR" altLang="en-US" sz="1400" u="sng" dirty="0" smtClean="0">
                  <a:solidFill>
                    <a:srgbClr val="003399"/>
                  </a:solidFill>
                  <a:latin typeface="KoPub돋움체 Bold" pitchFamily="2" charset="-127"/>
                  <a:ea typeface="KoPub돋움체 Bold" pitchFamily="2" charset="-127"/>
                  <a:cs typeface="Arial Unicode MS" pitchFamily="50" charset="-127"/>
                  <a:sym typeface="Symbol" panose="05050102010706020507" pitchFamily="18" charset="2"/>
                </a:rPr>
                <a:t>데이터</a:t>
              </a:r>
              <a:r>
                <a:rPr kumimoji="1" lang="en-US" altLang="ko-KR" sz="1400" u="sng" dirty="0" smtClean="0">
                  <a:solidFill>
                    <a:srgbClr val="003399"/>
                  </a:solidFill>
                  <a:latin typeface="KoPub돋움체 Bold" pitchFamily="2" charset="-127"/>
                  <a:ea typeface="KoPub돋움체 Bold" pitchFamily="2" charset="-127"/>
                  <a:cs typeface="Arial Unicode MS" pitchFamily="50" charset="-127"/>
                  <a:sym typeface="Symbol" panose="05050102010706020507" pitchFamily="18" charset="2"/>
                </a:rPr>
                <a:t> </a:t>
              </a:r>
              <a:r>
                <a:rPr kumimoji="1" lang="ko-KR" altLang="en-US" sz="1400" u="sng" dirty="0" smtClean="0">
                  <a:solidFill>
                    <a:srgbClr val="003399"/>
                  </a:solidFill>
                  <a:latin typeface="KoPub돋움체 Bold" pitchFamily="2" charset="-127"/>
                  <a:ea typeface="KoPub돋움체 Bold" pitchFamily="2" charset="-127"/>
                  <a:cs typeface="Arial Unicode MS" pitchFamily="50" charset="-127"/>
                  <a:sym typeface="Symbol" panose="05050102010706020507" pitchFamily="18" charset="2"/>
                </a:rPr>
                <a:t>분석</a:t>
              </a:r>
            </a:p>
          </p:txBody>
        </p:sp>
        <p:sp>
          <p:nvSpPr>
            <p:cNvPr id="59" name="직사각형 532"/>
            <p:cNvSpPr>
              <a:spLocks noChangeArrowheads="1"/>
            </p:cNvSpPr>
            <p:nvPr/>
          </p:nvSpPr>
          <p:spPr bwMode="auto">
            <a:xfrm>
              <a:off x="7453563" y="1175099"/>
              <a:ext cx="172848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ko-KR" altLang="en-US" sz="1400" u="sng" dirty="0" smtClean="0">
                  <a:solidFill>
                    <a:srgbClr val="003399"/>
                  </a:solidFill>
                  <a:latin typeface="KoPub돋움체 Bold" pitchFamily="2" charset="-127"/>
                  <a:ea typeface="KoPub돋움체 Bold" pitchFamily="2" charset="-127"/>
                  <a:cs typeface="Arial Unicode MS" pitchFamily="50" charset="-127"/>
                  <a:sym typeface="Symbol" panose="05050102010706020507" pitchFamily="18" charset="2"/>
                </a:rPr>
                <a:t>데이터</a:t>
              </a:r>
              <a:r>
                <a:rPr kumimoji="1" lang="en-US" altLang="ko-KR" sz="1400" u="sng" dirty="0" smtClean="0">
                  <a:solidFill>
                    <a:srgbClr val="003399"/>
                  </a:solidFill>
                  <a:latin typeface="KoPub돋움체 Bold" pitchFamily="2" charset="-127"/>
                  <a:ea typeface="KoPub돋움체 Bold" pitchFamily="2" charset="-127"/>
                  <a:cs typeface="Arial Unicode MS" pitchFamily="50" charset="-127"/>
                  <a:sym typeface="Symbol" panose="05050102010706020507" pitchFamily="18" charset="2"/>
                </a:rPr>
                <a:t> </a:t>
              </a:r>
              <a:r>
                <a:rPr kumimoji="1" lang="ko-KR" altLang="en-US" sz="1400" u="sng" dirty="0" smtClean="0">
                  <a:solidFill>
                    <a:srgbClr val="003399"/>
                  </a:solidFill>
                  <a:latin typeface="KoPub돋움체 Bold" pitchFamily="2" charset="-127"/>
                  <a:ea typeface="KoPub돋움체 Bold" pitchFamily="2" charset="-127"/>
                  <a:cs typeface="Arial Unicode MS" pitchFamily="50" charset="-127"/>
                  <a:sym typeface="Symbol" panose="05050102010706020507" pitchFamily="18" charset="2"/>
                </a:rPr>
                <a:t>활용</a:t>
              </a:r>
            </a:p>
          </p:txBody>
        </p:sp>
        <p:sp>
          <p:nvSpPr>
            <p:cNvPr id="60" name="직사각형 532"/>
            <p:cNvSpPr>
              <a:spLocks noChangeArrowheads="1"/>
            </p:cNvSpPr>
            <p:nvPr/>
          </p:nvSpPr>
          <p:spPr bwMode="auto">
            <a:xfrm>
              <a:off x="-36512" y="1175099"/>
              <a:ext cx="151534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1" lang="ko-KR" altLang="en-US" sz="1400" u="sng" dirty="0" smtClean="0">
                  <a:solidFill>
                    <a:srgbClr val="003399"/>
                  </a:solidFill>
                  <a:latin typeface="KoPub돋움체 Bold" pitchFamily="2" charset="-127"/>
                  <a:ea typeface="KoPub돋움체 Bold" pitchFamily="2" charset="-127"/>
                  <a:cs typeface="Arial Unicode MS" pitchFamily="50" charset="-127"/>
                  <a:sym typeface="Symbol" panose="05050102010706020507" pitchFamily="18" charset="2"/>
                </a:rPr>
                <a:t>원천 데이</a:t>
              </a:r>
              <a:r>
                <a:rPr kumimoji="1" lang="ko-KR" altLang="en-US" sz="1400" u="sng" dirty="0">
                  <a:solidFill>
                    <a:srgbClr val="003399"/>
                  </a:solidFill>
                  <a:latin typeface="KoPub돋움체 Bold" pitchFamily="2" charset="-127"/>
                  <a:ea typeface="KoPub돋움체 Bold" pitchFamily="2" charset="-127"/>
                  <a:cs typeface="Arial Unicode MS" pitchFamily="50" charset="-127"/>
                  <a:sym typeface="Symbol" panose="05050102010706020507" pitchFamily="18" charset="2"/>
                </a:rPr>
                <a:t>터</a:t>
              </a:r>
              <a:endParaRPr kumimoji="1" lang="ko-KR" altLang="en-US" sz="1400" u="sng" dirty="0" smtClean="0">
                <a:solidFill>
                  <a:srgbClr val="003399"/>
                </a:solidFill>
                <a:latin typeface="KoPub돋움체 Bold" pitchFamily="2" charset="-127"/>
                <a:ea typeface="KoPub돋움체 Bold" pitchFamily="2" charset="-127"/>
                <a:cs typeface="Arial Unicode MS" pitchFamily="50" charset="-127"/>
                <a:sym typeface="Symbol" panose="05050102010706020507" pitchFamily="18" charset="2"/>
              </a:endParaRPr>
            </a:p>
          </p:txBody>
        </p:sp>
        <p:sp>
          <p:nvSpPr>
            <p:cNvPr id="61" name="AutoShape 64"/>
            <p:cNvSpPr>
              <a:spLocks noChangeArrowheads="1"/>
            </p:cNvSpPr>
            <p:nvPr/>
          </p:nvSpPr>
          <p:spPr bwMode="auto">
            <a:xfrm>
              <a:off x="1874940" y="3461877"/>
              <a:ext cx="642608" cy="543187"/>
            </a:xfrm>
            <a:prstGeom prst="flowChartMagneticDisk">
              <a:avLst/>
            </a:prstGeom>
            <a:gradFill rotWithShape="1">
              <a:gsLst>
                <a:gs pos="0">
                  <a:srgbClr val="6C6C6C"/>
                </a:gs>
                <a:gs pos="50000">
                  <a:srgbClr val="EAEAEA"/>
                </a:gs>
                <a:gs pos="100000">
                  <a:srgbClr val="6C6C6C"/>
                </a:gs>
              </a:gsLst>
              <a:lin ang="0" scaled="1"/>
            </a:gradFill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 lIns="36000" rIns="36000" anchor="t"/>
            <a:lstStyle/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 pitchFamily="2" charset="2"/>
                <a:buNone/>
                <a:defRPr/>
              </a:pPr>
              <a:r>
                <a:rPr lang="ko-KR" altLang="en-US" sz="9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영상정보</a:t>
              </a:r>
              <a:endParaRPr lang="en-US" altLang="ko-KR" sz="900" kern="0" dirty="0" smtClean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  <a:p>
              <a:pPr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Wingdings" pitchFamily="2" charset="2"/>
                <a:buNone/>
                <a:defRPr/>
              </a:pPr>
              <a:r>
                <a:rPr lang="ko-KR" altLang="en-US" sz="9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기후정</a:t>
              </a:r>
              <a:r>
                <a:rPr lang="ko-KR" altLang="en-US" sz="900" kern="0" dirty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보</a:t>
              </a:r>
              <a:endParaRPr lang="en-US" altLang="ko-KR" sz="900" kern="0" dirty="0" smtClean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999488" y="4581128"/>
              <a:ext cx="1526710" cy="369332"/>
            </a:xfrm>
            <a:prstGeom prst="rect">
              <a:avLst/>
            </a:prstGeom>
            <a:noFill/>
            <a:ln>
              <a:solidFill>
                <a:sysClr val="window" lastClr="FFFFFF">
                  <a:lumMod val="65000"/>
                </a:sysClr>
              </a:solidFill>
            </a:ln>
          </p:spPr>
          <p:txBody>
            <a:bodyPr wrap="square" lIns="36000" rIns="36000" rtlCol="0">
              <a:noAutofit/>
            </a:bodyPr>
            <a:lstStyle/>
            <a:p>
              <a:pPr algn="ctr" defTabSz="9577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900" kern="0" dirty="0" smtClean="0">
                  <a:solidFill>
                    <a:prstClr val="black"/>
                  </a:solidFill>
                  <a:latin typeface="KoPub돋움체 Bold" pitchFamily="2" charset="-127"/>
                  <a:ea typeface="KoPub돋움체 Bold" pitchFamily="2" charset="-127"/>
                </a:rPr>
                <a:t>고의면</a:t>
              </a:r>
              <a:r>
                <a:rPr lang="ko-KR" altLang="en-US" sz="900" kern="0" dirty="0">
                  <a:solidFill>
                    <a:prstClr val="black"/>
                  </a:solidFill>
                  <a:latin typeface="KoPub돋움체 Bold" pitchFamily="2" charset="-127"/>
                  <a:ea typeface="KoPub돋움체 Bold" pitchFamily="2" charset="-127"/>
                </a:rPr>
                <a:t>탈</a:t>
              </a:r>
              <a:r>
                <a:rPr lang="ko-KR" altLang="en-US" sz="900" kern="0" dirty="0" smtClean="0">
                  <a:solidFill>
                    <a:prstClr val="black"/>
                  </a:solidFill>
                  <a:latin typeface="KoPub돋움체 Bold" pitchFamily="2" charset="-127"/>
                  <a:ea typeface="KoPub돋움체 Bold" pitchFamily="2" charset="-127"/>
                </a:rPr>
                <a:t> 다발 예상</a:t>
              </a:r>
              <a:endParaRPr lang="en-US" altLang="ko-KR" sz="900" kern="0" dirty="0" smtClean="0">
                <a:solidFill>
                  <a:prstClr val="black"/>
                </a:solidFill>
                <a:latin typeface="KoPub돋움체 Bold" pitchFamily="2" charset="-127"/>
                <a:ea typeface="KoPub돋움체 Bold" pitchFamily="2" charset="-127"/>
              </a:endParaRPr>
            </a:p>
            <a:p>
              <a:pPr algn="ctr" defTabSz="9577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900" kern="0" dirty="0" smtClean="0">
                  <a:solidFill>
                    <a:prstClr val="black"/>
                  </a:solidFill>
                  <a:latin typeface="KoPub돋움체 Bold" pitchFamily="2" charset="-127"/>
                  <a:ea typeface="KoPub돋움체 Bold" pitchFamily="2" charset="-127"/>
                </a:rPr>
                <a:t>지역 및 구간 제공</a:t>
              </a:r>
            </a:p>
          </p:txBody>
        </p:sp>
        <p:sp>
          <p:nvSpPr>
            <p:cNvPr id="63" name="오른쪽 화살표 131"/>
            <p:cNvSpPr/>
            <p:nvPr/>
          </p:nvSpPr>
          <p:spPr bwMode="auto">
            <a:xfrm>
              <a:off x="4427984" y="5764764"/>
              <a:ext cx="490422" cy="27400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1" fontAlgn="auto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C0504D"/>
                </a:buClr>
                <a:buFontTx/>
                <a:buNone/>
                <a:defRPr/>
              </a:pPr>
              <a:endParaRPr lang="ko-KR" altLang="en-US" sz="1000" kern="0" dirty="0" smtClean="0">
                <a:solidFill>
                  <a:prstClr val="black"/>
                </a:solidFill>
                <a:latin typeface="KoPub돋움체 Bold" pitchFamily="2" charset="-127"/>
                <a:ea typeface="KoPub돋움체 Bold" pitchFamily="2" charset="-127"/>
              </a:endParaRPr>
            </a:p>
          </p:txBody>
        </p:sp>
        <p:sp>
          <p:nvSpPr>
            <p:cNvPr id="64" name="오른쪽 화살표 133"/>
            <p:cNvSpPr/>
            <p:nvPr/>
          </p:nvSpPr>
          <p:spPr bwMode="auto">
            <a:xfrm>
              <a:off x="4427984" y="4751182"/>
              <a:ext cx="479981" cy="242696"/>
            </a:xfrm>
            <a:prstGeom prst="rightArrow">
              <a:avLst>
                <a:gd name="adj1" fmla="val 50000"/>
                <a:gd name="adj2" fmla="val 57785"/>
              </a:avLst>
            </a:prstGeom>
            <a:solidFill>
              <a:sysClr val="window" lastClr="FFFFFF">
                <a:lumMod val="6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1" fontAlgn="auto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C0504D"/>
                </a:buClr>
                <a:buFontTx/>
                <a:buNone/>
                <a:defRPr/>
              </a:pPr>
              <a:endParaRPr lang="ko-KR" altLang="en-US" sz="1000" kern="0" dirty="0" smtClean="0">
                <a:solidFill>
                  <a:prstClr val="black"/>
                </a:solidFill>
                <a:latin typeface="KoPub돋움체 Bold" pitchFamily="2" charset="-127"/>
                <a:ea typeface="KoPub돋움체 Bold" pitchFamily="2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690445" y="5989875"/>
              <a:ext cx="1113916" cy="248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577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000" kern="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KoPub돋움체 Bold" pitchFamily="2" charset="-127"/>
                  <a:ea typeface="KoPub돋움체 Bold" pitchFamily="2" charset="-127"/>
                </a:rPr>
                <a:t>빅데이터 플랫폼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999488" y="5051743"/>
              <a:ext cx="1526710" cy="378237"/>
            </a:xfrm>
            <a:prstGeom prst="rect">
              <a:avLst/>
            </a:prstGeom>
            <a:noFill/>
            <a:ln>
              <a:solidFill>
                <a:sysClr val="window" lastClr="FFFFFF">
                  <a:lumMod val="65000"/>
                </a:sysClr>
              </a:solidFill>
            </a:ln>
          </p:spPr>
          <p:txBody>
            <a:bodyPr wrap="square" lIns="36000" rIns="36000" rtlCol="0">
              <a:noAutofit/>
            </a:bodyPr>
            <a:lstStyle/>
            <a:p>
              <a:pPr algn="ctr" defTabSz="9577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900" kern="0" dirty="0" smtClean="0">
                  <a:solidFill>
                    <a:prstClr val="black"/>
                  </a:solidFill>
                  <a:latin typeface="KoPub돋움체 Bold" pitchFamily="2" charset="-127"/>
                  <a:ea typeface="KoPub돋움체 Bold" pitchFamily="2" charset="-127"/>
                </a:rPr>
                <a:t>지역별</a:t>
              </a:r>
              <a:r>
                <a:rPr lang="en-US" altLang="ko-KR" sz="900" kern="0" dirty="0" smtClean="0">
                  <a:solidFill>
                    <a:prstClr val="black"/>
                  </a:solidFill>
                  <a:latin typeface="KoPub돋움체 Bold" pitchFamily="2" charset="-127"/>
                  <a:ea typeface="KoPub돋움체 Bold" pitchFamily="2" charset="-127"/>
                </a:rPr>
                <a:t>/</a:t>
              </a:r>
              <a:r>
                <a:rPr lang="ko-KR" altLang="en-US" sz="900" kern="0" dirty="0" err="1" smtClean="0">
                  <a:solidFill>
                    <a:prstClr val="black"/>
                  </a:solidFill>
                  <a:latin typeface="KoPub돋움체 Bold" pitchFamily="2" charset="-127"/>
                  <a:ea typeface="KoPub돋움체 Bold" pitchFamily="2" charset="-127"/>
                </a:rPr>
                <a:t>영업소별</a:t>
              </a:r>
              <a:r>
                <a:rPr lang="ko-KR" altLang="en-US" sz="900" kern="0" dirty="0" smtClean="0">
                  <a:solidFill>
                    <a:prstClr val="black"/>
                  </a:solidFill>
                  <a:latin typeface="KoPub돋움체 Bold" pitchFamily="2" charset="-127"/>
                  <a:ea typeface="KoPub돋움체 Bold" pitchFamily="2" charset="-127"/>
                </a:rPr>
                <a:t> </a:t>
              </a:r>
              <a:endParaRPr lang="en-US" altLang="ko-KR" sz="900" kern="0" dirty="0" smtClean="0">
                <a:solidFill>
                  <a:prstClr val="black"/>
                </a:solidFill>
                <a:latin typeface="KoPub돋움체 Bold" pitchFamily="2" charset="-127"/>
                <a:ea typeface="KoPub돋움체 Bold" pitchFamily="2" charset="-127"/>
              </a:endParaRPr>
            </a:p>
            <a:p>
              <a:pPr algn="ctr" defTabSz="9577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900" kern="0" dirty="0" smtClean="0">
                  <a:solidFill>
                    <a:prstClr val="black"/>
                  </a:solidFill>
                  <a:latin typeface="KoPub돋움체 Bold" pitchFamily="2" charset="-127"/>
                  <a:ea typeface="KoPub돋움체 Bold" pitchFamily="2" charset="-127"/>
                </a:rPr>
                <a:t>고의면탈 발생현황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999488" y="5531263"/>
              <a:ext cx="1526710" cy="372789"/>
            </a:xfrm>
            <a:prstGeom prst="rect">
              <a:avLst/>
            </a:prstGeom>
            <a:noFill/>
            <a:ln>
              <a:solidFill>
                <a:sysClr val="window" lastClr="FFFFFF">
                  <a:lumMod val="65000"/>
                </a:sysClr>
              </a:solidFill>
            </a:ln>
          </p:spPr>
          <p:txBody>
            <a:bodyPr wrap="square" lIns="36000" rIns="36000" rtlCol="0">
              <a:noAutofit/>
            </a:bodyPr>
            <a:lstStyle/>
            <a:p>
              <a:pPr algn="ctr" defTabSz="9577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900" kern="0" dirty="0" smtClean="0">
                  <a:solidFill>
                    <a:prstClr val="black"/>
                  </a:solidFill>
                  <a:latin typeface="KoPub돋움체 Bold" pitchFamily="2" charset="-127"/>
                  <a:ea typeface="KoPub돋움체 Bold" pitchFamily="2" charset="-127"/>
                </a:rPr>
                <a:t>고의면탈 유형분류 및 </a:t>
              </a:r>
              <a:endParaRPr lang="en-US" altLang="ko-KR" sz="900" kern="0" dirty="0" smtClean="0">
                <a:solidFill>
                  <a:prstClr val="black"/>
                </a:solidFill>
                <a:latin typeface="KoPub돋움체 Bold" pitchFamily="2" charset="-127"/>
                <a:ea typeface="KoPub돋움체 Bold" pitchFamily="2" charset="-127"/>
              </a:endParaRPr>
            </a:p>
            <a:p>
              <a:pPr algn="ctr" defTabSz="9577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900" kern="0" dirty="0" smtClean="0">
                  <a:solidFill>
                    <a:prstClr val="black"/>
                  </a:solidFill>
                  <a:latin typeface="KoPub돋움체 Bold" pitchFamily="2" charset="-127"/>
                  <a:ea typeface="KoPub돋움체 Bold" pitchFamily="2" charset="-127"/>
                </a:rPr>
                <a:t>분석에 따른 패턴선정</a:t>
              </a:r>
            </a:p>
          </p:txBody>
        </p:sp>
        <p:pic>
          <p:nvPicPr>
            <p:cNvPr id="68" name="그림 143" descr="Teraone01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6714" y="4864643"/>
              <a:ext cx="1241223" cy="1052550"/>
            </a:xfrm>
            <a:prstGeom prst="rect">
              <a:avLst/>
            </a:prstGeom>
          </p:spPr>
        </p:pic>
        <p:pic>
          <p:nvPicPr>
            <p:cNvPr id="69" name="그림 144" descr="energy08.png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61963" y="4456446"/>
              <a:ext cx="686758" cy="585372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2890628" y="4957740"/>
              <a:ext cx="1389669" cy="369332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 defTabSz="9577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900" kern="0" dirty="0" smtClean="0">
                  <a:solidFill>
                    <a:prstClr val="black"/>
                  </a:solidFill>
                  <a:latin typeface="KoPub돋움체 Bold" pitchFamily="2" charset="-127"/>
                  <a:ea typeface="KoPub돋움체 Bold" pitchFamily="2" charset="-127"/>
                </a:rPr>
                <a:t>지역별</a:t>
              </a:r>
              <a:r>
                <a:rPr lang="en-US" altLang="ko-KR" sz="900" kern="0" dirty="0" smtClean="0">
                  <a:solidFill>
                    <a:prstClr val="black"/>
                  </a:solidFill>
                  <a:latin typeface="KoPub돋움체 Bold" pitchFamily="2" charset="-127"/>
                  <a:ea typeface="KoPub돋움체 Bold" pitchFamily="2" charset="-127"/>
                </a:rPr>
                <a:t>/</a:t>
              </a:r>
              <a:r>
                <a:rPr lang="ko-KR" altLang="en-US" sz="900" kern="0" dirty="0" smtClean="0">
                  <a:solidFill>
                    <a:prstClr val="black"/>
                  </a:solidFill>
                  <a:latin typeface="KoPub돋움체 Bold" pitchFamily="2" charset="-127"/>
                  <a:ea typeface="KoPub돋움체 Bold" pitchFamily="2" charset="-127"/>
                </a:rPr>
                <a:t>시</a:t>
              </a:r>
              <a:r>
                <a:rPr lang="ko-KR" altLang="en-US" sz="900" kern="0" dirty="0">
                  <a:solidFill>
                    <a:prstClr val="black"/>
                  </a:solidFill>
                  <a:latin typeface="KoPub돋움체 Bold" pitchFamily="2" charset="-127"/>
                  <a:ea typeface="KoPub돋움체 Bold" pitchFamily="2" charset="-127"/>
                </a:rPr>
                <a:t>기</a:t>
              </a:r>
              <a:r>
                <a:rPr lang="ko-KR" altLang="en-US" sz="900" kern="0" dirty="0" smtClean="0">
                  <a:solidFill>
                    <a:prstClr val="black"/>
                  </a:solidFill>
                  <a:latin typeface="KoPub돋움체 Bold" pitchFamily="2" charset="-127"/>
                  <a:ea typeface="KoPub돋움체 Bold" pitchFamily="2" charset="-127"/>
                </a:rPr>
                <a:t>별</a:t>
              </a:r>
              <a:endParaRPr lang="en-US" altLang="ko-KR" sz="900" kern="0" dirty="0" smtClean="0">
                <a:solidFill>
                  <a:prstClr val="black"/>
                </a:solidFill>
                <a:latin typeface="KoPub돋움체 Bold" pitchFamily="2" charset="-127"/>
                <a:ea typeface="KoPub돋움체 Bold" pitchFamily="2" charset="-127"/>
              </a:endParaRPr>
            </a:p>
            <a:p>
              <a:pPr algn="ctr" defTabSz="9577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900" kern="0" dirty="0" smtClean="0">
                  <a:solidFill>
                    <a:prstClr val="black"/>
                  </a:solidFill>
                  <a:latin typeface="KoPub돋움체 Bold" pitchFamily="2" charset="-127"/>
                  <a:ea typeface="KoPub돋움체 Bold" pitchFamily="2" charset="-127"/>
                </a:rPr>
                <a:t>예상 고의면탈 유형 분석</a:t>
              </a:r>
              <a:endParaRPr lang="en-US" altLang="ko-KR" sz="900" kern="0" dirty="0" smtClean="0">
                <a:solidFill>
                  <a:prstClr val="black"/>
                </a:solidFill>
                <a:latin typeface="KoPub돋움체 Bold" pitchFamily="2" charset="-127"/>
                <a:ea typeface="KoPub돋움체 Bold" pitchFamily="2" charset="-127"/>
              </a:endParaRPr>
            </a:p>
          </p:txBody>
        </p:sp>
        <p:sp>
          <p:nvSpPr>
            <p:cNvPr id="71" name="모서리가 둥근 직사각형 146"/>
            <p:cNvSpPr/>
            <p:nvPr/>
          </p:nvSpPr>
          <p:spPr>
            <a:xfrm>
              <a:off x="2860718" y="4417989"/>
              <a:ext cx="1471266" cy="909083"/>
            </a:xfrm>
            <a:prstGeom prst="roundRect">
              <a:avLst/>
            </a:prstGeom>
            <a:noFill/>
            <a:ln w="952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577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lang="ko-KR" altLang="en-US" sz="1870" b="0" kern="0" dirty="0" smtClean="0">
                <a:solidFill>
                  <a:prstClr val="black"/>
                </a:solidFill>
                <a:latin typeface="KoPub돋움체 Bold" pitchFamily="2" charset="-127"/>
                <a:ea typeface="KoPub돋움체 Bold" pitchFamily="2" charset="-127"/>
              </a:endParaRPr>
            </a:p>
          </p:txBody>
        </p:sp>
        <p:sp>
          <p:nvSpPr>
            <p:cNvPr id="72" name="모서리가 둥근 직사각형 147"/>
            <p:cNvSpPr/>
            <p:nvPr/>
          </p:nvSpPr>
          <p:spPr>
            <a:xfrm>
              <a:off x="2860718" y="5459333"/>
              <a:ext cx="1471266" cy="884866"/>
            </a:xfrm>
            <a:prstGeom prst="roundRect">
              <a:avLst/>
            </a:prstGeom>
            <a:noFill/>
            <a:ln w="952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577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lang="ko-KR" altLang="en-US" sz="1870" b="0" kern="0" dirty="0" smtClean="0">
                <a:solidFill>
                  <a:prstClr val="black"/>
                </a:solidFill>
                <a:latin typeface="KoPub돋움체 Bold" pitchFamily="2" charset="-127"/>
                <a:ea typeface="KoPub돋움체 Bold" pitchFamily="2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860718" y="5974866"/>
              <a:ext cx="1471265" cy="369332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>
              <a:defPPr>
                <a:defRPr lang="ko-KR"/>
              </a:defPPr>
              <a:lvl1pPr algn="ctr" defTabSz="957700" fontAlgn="auto" latinLnBrk="0">
                <a:spcBef>
                  <a:spcPts val="0"/>
                </a:spcBef>
                <a:spcAft>
                  <a:spcPts val="0"/>
                </a:spcAft>
                <a:defRPr kumimoji="0" sz="900" b="1" kern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pPr eaLnBrk="1" hangingPunct="1">
                <a:lnSpc>
                  <a:spcPct val="100000"/>
                </a:lnSpc>
                <a:buClrTx/>
                <a:buFontTx/>
                <a:buNone/>
              </a:pPr>
              <a:r>
                <a:rPr lang="ko-KR" altLang="en-US" dirty="0" smtClean="0">
                  <a:latin typeface="KoPub돋움체 Bold" pitchFamily="2" charset="-127"/>
                  <a:ea typeface="KoPub돋움체 Bold" pitchFamily="2" charset="-127"/>
                </a:rPr>
                <a:t>지도정보 등 </a:t>
              </a:r>
              <a:r>
                <a:rPr lang="ko-KR" altLang="en-US" dirty="0">
                  <a:latin typeface="KoPub돋움체 Bold" pitchFamily="2" charset="-127"/>
                  <a:ea typeface="KoPub돋움체 Bold" pitchFamily="2" charset="-127"/>
                </a:rPr>
                <a:t>주요 변수에 </a:t>
              </a:r>
              <a:r>
                <a:rPr lang="ko-KR" altLang="en-US" dirty="0" smtClean="0">
                  <a:latin typeface="KoPub돋움체 Bold" pitchFamily="2" charset="-127"/>
                  <a:ea typeface="KoPub돋움체 Bold" pitchFamily="2" charset="-127"/>
                </a:rPr>
                <a:t>따른 고의면탈 행위 </a:t>
              </a:r>
              <a:r>
                <a:rPr lang="ko-KR" altLang="en-US" dirty="0">
                  <a:latin typeface="KoPub돋움체 Bold" pitchFamily="2" charset="-127"/>
                  <a:ea typeface="KoPub돋움체 Bold" pitchFamily="2" charset="-127"/>
                </a:rPr>
                <a:t>분석</a:t>
              </a:r>
              <a:endParaRPr lang="en-US" altLang="ko-KR" dirty="0">
                <a:latin typeface="KoPub돋움체 Bold" pitchFamily="2" charset="-127"/>
                <a:ea typeface="KoPub돋움체 Bold" pitchFamily="2" charset="-127"/>
              </a:endParaRPr>
            </a:p>
          </p:txBody>
        </p:sp>
        <p:pic>
          <p:nvPicPr>
            <p:cNvPr id="74" name="그림 149" descr="analysis21.png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94271" y="5579040"/>
              <a:ext cx="661829" cy="464489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4999488" y="6005335"/>
              <a:ext cx="1526710" cy="217870"/>
            </a:xfrm>
            <a:prstGeom prst="rect">
              <a:avLst/>
            </a:prstGeom>
            <a:noFill/>
            <a:ln>
              <a:solidFill>
                <a:sysClr val="window" lastClr="FFFFFF">
                  <a:lumMod val="65000"/>
                </a:sysClr>
              </a:solidFill>
            </a:ln>
          </p:spPr>
          <p:txBody>
            <a:bodyPr wrap="square" lIns="36000" rIns="36000" rtlCol="0">
              <a:noAutofit/>
            </a:bodyPr>
            <a:lstStyle/>
            <a:p>
              <a:pPr algn="ctr" defTabSz="95770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900" kern="0" dirty="0" smtClean="0">
                  <a:solidFill>
                    <a:prstClr val="black"/>
                  </a:solidFill>
                  <a:latin typeface="KoPub돋움체 Bold" pitchFamily="2" charset="-127"/>
                  <a:ea typeface="KoPub돋움체 Bold" pitchFamily="2" charset="-127"/>
                </a:rPr>
                <a:t>다양한 고의면탈 예방책 마련</a:t>
              </a:r>
            </a:p>
          </p:txBody>
        </p:sp>
        <p:pic>
          <p:nvPicPr>
            <p:cNvPr id="76" name="그림 16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6241" y="5620319"/>
              <a:ext cx="352372" cy="359965"/>
            </a:xfrm>
            <a:prstGeom prst="rect">
              <a:avLst/>
            </a:prstGeom>
          </p:spPr>
        </p:pic>
        <p:pic>
          <p:nvPicPr>
            <p:cNvPr id="77" name="그림 173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065" y="5569769"/>
              <a:ext cx="446332" cy="455950"/>
            </a:xfrm>
            <a:prstGeom prst="rect">
              <a:avLst/>
            </a:prstGeom>
          </p:spPr>
        </p:pic>
        <p:grpSp>
          <p:nvGrpSpPr>
            <p:cNvPr id="78" name="그룹 177"/>
            <p:cNvGrpSpPr/>
            <p:nvPr/>
          </p:nvGrpSpPr>
          <p:grpSpPr>
            <a:xfrm>
              <a:off x="6673164" y="4335442"/>
              <a:ext cx="2428755" cy="2055090"/>
              <a:chOff x="7144116" y="3448153"/>
              <a:chExt cx="2481092" cy="3000279"/>
            </a:xfrm>
          </p:grpSpPr>
          <p:sp>
            <p:nvSpPr>
              <p:cNvPr id="79" name="직사각형 178"/>
              <p:cNvSpPr/>
              <p:nvPr/>
            </p:nvSpPr>
            <p:spPr>
              <a:xfrm>
                <a:off x="7144116" y="3915279"/>
                <a:ext cx="2481092" cy="2533153"/>
              </a:xfrm>
              <a:prstGeom prst="rect">
                <a:avLst/>
              </a:prstGeom>
              <a:solidFill>
                <a:sysClr val="window" lastClr="FFFFFF"/>
              </a:solidFill>
              <a:ln>
                <a:solidFill>
                  <a:sysClr val="windowText" lastClr="000000"/>
                </a:solidFill>
              </a:ln>
            </p:spPr>
            <p:txBody>
              <a:bodyPr wrap="square" lIns="36000" rIns="36000" rtlCol="0" anchor="ctr">
                <a:noAutofit/>
              </a:bodyPr>
              <a:lstStyle/>
              <a:p>
                <a:pPr marL="85725" indent="-85725" defTabSz="957700" eaLnBrk="1" fontAlgn="auto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Font typeface="Arial" pitchFamily="34" charset="0"/>
                  <a:buChar char="•"/>
                  <a:defRPr/>
                </a:pPr>
                <a:r>
                  <a:rPr lang="ko-KR" altLang="en-US" sz="1000" kern="0" dirty="0" smtClean="0">
                    <a:solidFill>
                      <a:prstClr val="black"/>
                    </a:solidFill>
                    <a:latin typeface="KoPub돋움체 Bold" pitchFamily="2" charset="-127"/>
                    <a:ea typeface="KoPub돋움체 Bold" pitchFamily="2" charset="-127"/>
                  </a:rPr>
                  <a:t>고의면</a:t>
                </a:r>
                <a:r>
                  <a:rPr lang="ko-KR" altLang="en-US" sz="1000" kern="0" dirty="0">
                    <a:solidFill>
                      <a:prstClr val="black"/>
                    </a:solidFill>
                    <a:latin typeface="KoPub돋움체 Bold" pitchFamily="2" charset="-127"/>
                    <a:ea typeface="KoPub돋움체 Bold" pitchFamily="2" charset="-127"/>
                  </a:rPr>
                  <a:t>탈</a:t>
                </a:r>
                <a:r>
                  <a:rPr lang="ko-KR" altLang="en-US" sz="1000" b="0" kern="0" dirty="0" smtClean="0">
                    <a:solidFill>
                      <a:prstClr val="black"/>
                    </a:solidFill>
                    <a:latin typeface="KoPub돋움체 Bold" pitchFamily="2" charset="-127"/>
                    <a:ea typeface="KoPub돋움체 Bold" pitchFamily="2" charset="-127"/>
                  </a:rPr>
                  <a:t> </a:t>
                </a:r>
                <a:r>
                  <a:rPr lang="ko-KR" altLang="en-US" sz="1000" b="0" kern="0" dirty="0">
                    <a:solidFill>
                      <a:prstClr val="black"/>
                    </a:solidFill>
                    <a:latin typeface="KoPub돋움체 Bold" pitchFamily="2" charset="-127"/>
                    <a:ea typeface="KoPub돋움체 Bold" pitchFamily="2" charset="-127"/>
                  </a:rPr>
                  <a:t>사전 예방</a:t>
                </a:r>
                <a:endParaRPr lang="en-US" altLang="ko-KR" sz="1000" b="0" kern="0" dirty="0">
                  <a:solidFill>
                    <a:prstClr val="black"/>
                  </a:solidFill>
                  <a:latin typeface="KoPub돋움체 Bold" pitchFamily="2" charset="-127"/>
                  <a:ea typeface="KoPub돋움체 Bold" pitchFamily="2" charset="-127"/>
                </a:endParaRPr>
              </a:p>
              <a:p>
                <a:pPr marL="85725" indent="-85725" defTabSz="957700" eaLnBrk="1" fontAlgn="auto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Font typeface="Arial" pitchFamily="34" charset="0"/>
                  <a:buChar char="•"/>
                  <a:defRPr/>
                </a:pPr>
                <a:r>
                  <a:rPr lang="ko-KR" altLang="en-US" sz="1000" kern="0" dirty="0" smtClean="0">
                    <a:solidFill>
                      <a:prstClr val="black"/>
                    </a:solidFill>
                    <a:latin typeface="KoPub돋움체 Bold" pitchFamily="2" charset="-127"/>
                    <a:ea typeface="KoPub돋움체 Bold" pitchFamily="2" charset="-127"/>
                  </a:rPr>
                  <a:t>고의면탈 신규유형에 대한 예측 및 예방 가능 </a:t>
                </a:r>
                <a:endParaRPr lang="en-US" altLang="ko-KR" sz="1000" b="0" kern="0" dirty="0">
                  <a:solidFill>
                    <a:prstClr val="black"/>
                  </a:solidFill>
                  <a:latin typeface="KoPub돋움체 Bold" pitchFamily="2" charset="-127"/>
                  <a:ea typeface="KoPub돋움체 Bold" pitchFamily="2" charset="-127"/>
                </a:endParaRPr>
              </a:p>
              <a:p>
                <a:pPr marL="85725" indent="-85725" defTabSz="957700" eaLnBrk="1" fontAlgn="auto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Font typeface="Arial" pitchFamily="34" charset="0"/>
                  <a:buChar char="•"/>
                  <a:defRPr/>
                </a:pPr>
                <a:r>
                  <a:rPr lang="ko-KR" altLang="en-US" sz="1000" b="0" kern="0" dirty="0" smtClean="0">
                    <a:solidFill>
                      <a:prstClr val="black"/>
                    </a:solidFill>
                    <a:latin typeface="KoPub돋움체 Bold" pitchFamily="2" charset="-127"/>
                    <a:ea typeface="KoPub돋움체 Bold" pitchFamily="2" charset="-127"/>
                  </a:rPr>
                  <a:t>고의면탈 관련 민원발생 예방</a:t>
                </a:r>
                <a:endParaRPr lang="en-US" altLang="ko-KR" sz="1000" b="0" kern="0" dirty="0" smtClean="0">
                  <a:solidFill>
                    <a:prstClr val="black"/>
                  </a:solidFill>
                  <a:latin typeface="KoPub돋움체 Bold" pitchFamily="2" charset="-127"/>
                  <a:ea typeface="KoPub돋움체 Bold" pitchFamily="2" charset="-127"/>
                </a:endParaRPr>
              </a:p>
              <a:p>
                <a:pPr marL="85725" indent="-85725" defTabSz="957700" eaLnBrk="1" fontAlgn="auto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Font typeface="Arial" pitchFamily="34" charset="0"/>
                  <a:buChar char="•"/>
                  <a:defRPr/>
                </a:pPr>
                <a:r>
                  <a:rPr lang="ko-KR" altLang="en-US" sz="1000" kern="0" dirty="0" smtClean="0">
                    <a:solidFill>
                      <a:prstClr val="black"/>
                    </a:solidFill>
                    <a:latin typeface="KoPub돋움체 Bold" pitchFamily="2" charset="-127"/>
                    <a:ea typeface="KoPub돋움체 Bold" pitchFamily="2" charset="-127"/>
                  </a:rPr>
                  <a:t>통행료 매출 증대 기여</a:t>
                </a:r>
                <a:endParaRPr lang="en-US" altLang="ko-KR" sz="1000" b="0" kern="0" dirty="0">
                  <a:solidFill>
                    <a:prstClr val="black"/>
                  </a:solidFill>
                  <a:latin typeface="KoPub돋움체 Bold" pitchFamily="2" charset="-127"/>
                  <a:ea typeface="KoPub돋움체 Bold" pitchFamily="2" charset="-127"/>
                </a:endParaRPr>
              </a:p>
            </p:txBody>
          </p:sp>
          <p:sp>
            <p:nvSpPr>
              <p:cNvPr id="80" name="직사각형 179"/>
              <p:cNvSpPr/>
              <p:nvPr/>
            </p:nvSpPr>
            <p:spPr>
              <a:xfrm>
                <a:off x="7144116" y="3448153"/>
                <a:ext cx="2481092" cy="464816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>
                <a:solidFill>
                  <a:sysClr val="windowText" lastClr="000000"/>
                </a:solidFill>
              </a:ln>
            </p:spPr>
            <p:txBody>
              <a:bodyPr wrap="none" rtlCol="0" anchor="ctr">
                <a:normAutofit/>
              </a:bodyPr>
              <a:lstStyle/>
              <a:p>
                <a:pPr algn="ctr" defTabSz="9577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r>
                  <a:rPr lang="ko-KR" altLang="en-US" sz="1000" kern="0" dirty="0" smtClean="0">
                    <a:solidFill>
                      <a:prstClr val="black"/>
                    </a:solidFill>
                    <a:latin typeface="KoPub돋움체 Bold" pitchFamily="2" charset="-127"/>
                    <a:ea typeface="KoPub돋움체 Bold" pitchFamily="2" charset="-127"/>
                  </a:rPr>
                  <a:t>결과 효과</a:t>
                </a:r>
              </a:p>
            </p:txBody>
          </p:sp>
        </p:grpSp>
        <p:sp>
          <p:nvSpPr>
            <p:cNvPr id="81" name="AutoShape 9"/>
            <p:cNvSpPr>
              <a:spLocks noChangeArrowheads="1"/>
            </p:cNvSpPr>
            <p:nvPr/>
          </p:nvSpPr>
          <p:spPr bwMode="auto">
            <a:xfrm>
              <a:off x="157948" y="4504245"/>
              <a:ext cx="1198314" cy="738635"/>
            </a:xfrm>
            <a:prstGeom prst="roundRect">
              <a:avLst>
                <a:gd name="adj" fmla="val 7616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t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Font typeface="Wingdings" pitchFamily="2" charset="2"/>
                <a:buNone/>
                <a:defRPr/>
              </a:pPr>
              <a:r>
                <a:rPr lang="ko-KR" altLang="en-US" sz="8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고의면탈 정보</a:t>
              </a:r>
              <a:endParaRPr lang="en-US" altLang="ko-KR" sz="800" b="0" kern="0" dirty="0" smtClean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Font typeface="Wingdings" pitchFamily="2" charset="2"/>
                <a:buNone/>
                <a:defRPr/>
              </a:pPr>
              <a:r>
                <a:rPr lang="en-US" altLang="ko-KR" sz="8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(</a:t>
              </a:r>
              <a:r>
                <a:rPr lang="ko-KR" altLang="en-US" sz="8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고의면탈 유형</a:t>
              </a:r>
              <a:r>
                <a:rPr lang="en-US" altLang="ko-KR" sz="8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,</a:t>
              </a:r>
              <a:r>
                <a:rPr lang="ko-KR" altLang="en-US" sz="8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종류</a:t>
              </a:r>
              <a:r>
                <a:rPr lang="en-US" altLang="ko-KR" sz="8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,</a:t>
              </a:r>
            </a:p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Font typeface="Wingdings" pitchFamily="2" charset="2"/>
                <a:buNone/>
                <a:defRPr/>
              </a:pPr>
              <a:r>
                <a:rPr lang="ko-KR" altLang="en-US" sz="8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발생일 등</a:t>
              </a:r>
              <a:r>
                <a:rPr lang="en-US" altLang="ko-KR" sz="8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)</a:t>
              </a:r>
            </a:p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Font typeface="Wingdings" pitchFamily="2" charset="2"/>
                <a:buNone/>
                <a:defRPr/>
              </a:pPr>
              <a:r>
                <a:rPr lang="ko-KR" altLang="en-US" sz="8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지도정보</a:t>
              </a:r>
              <a:endParaRPr lang="en-US" altLang="ko-KR" sz="800" b="0" kern="0" dirty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sp>
          <p:nvSpPr>
            <p:cNvPr id="82" name="AutoShape 9"/>
            <p:cNvSpPr>
              <a:spLocks noChangeArrowheads="1"/>
            </p:cNvSpPr>
            <p:nvPr/>
          </p:nvSpPr>
          <p:spPr bwMode="auto">
            <a:xfrm>
              <a:off x="157948" y="5354669"/>
              <a:ext cx="1198314" cy="350875"/>
            </a:xfrm>
            <a:prstGeom prst="roundRect">
              <a:avLst>
                <a:gd name="adj" fmla="val 7616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t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Font typeface="Wingdings" pitchFamily="2" charset="2"/>
                <a:buNone/>
                <a:defRPr/>
              </a:pPr>
              <a:r>
                <a:rPr lang="ko-KR" altLang="en-US" sz="8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면탈서버 영상정보</a:t>
              </a:r>
              <a:endParaRPr lang="en-US" altLang="ko-KR" sz="800" b="0" kern="0" dirty="0" smtClean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Font typeface="Wingdings" pitchFamily="2" charset="2"/>
                <a:buNone/>
                <a:defRPr/>
              </a:pPr>
              <a:r>
                <a:rPr lang="ko-KR" altLang="en-US" sz="8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입구정보</a:t>
              </a:r>
              <a:r>
                <a:rPr lang="en-US" altLang="ko-KR" sz="8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/</a:t>
              </a:r>
              <a:r>
                <a:rPr lang="ko-KR" altLang="en-US" sz="8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출구정보</a:t>
              </a:r>
              <a:endParaRPr lang="en-US" altLang="ko-KR" sz="800" b="0" kern="0" dirty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sp>
          <p:nvSpPr>
            <p:cNvPr id="83" name="AutoShape 9"/>
            <p:cNvSpPr>
              <a:spLocks noChangeArrowheads="1"/>
            </p:cNvSpPr>
            <p:nvPr/>
          </p:nvSpPr>
          <p:spPr bwMode="auto">
            <a:xfrm>
              <a:off x="157948" y="6035396"/>
              <a:ext cx="1198314" cy="307015"/>
            </a:xfrm>
            <a:prstGeom prst="roundRect">
              <a:avLst>
                <a:gd name="adj" fmla="val 7616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square" lIns="18000" tIns="18000" rIns="18000" bIns="18000" anchor="ctr" anchorCtr="0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Font typeface="Wingdings" pitchFamily="2" charset="2"/>
                <a:buNone/>
                <a:defRPr/>
              </a:pPr>
              <a:r>
                <a:rPr lang="ko-KR" altLang="en-US" sz="8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경찰청 영상정보</a:t>
              </a:r>
              <a:endParaRPr lang="en-US" altLang="ko-KR" sz="800" b="0" kern="0" dirty="0" smtClean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  <a:p>
              <a:pPr algn="ctr">
                <a:buClr>
                  <a:srgbClr val="3333CC"/>
                </a:buClr>
                <a:defRPr/>
              </a:pPr>
              <a:r>
                <a:rPr lang="ko-KR" altLang="en-US" sz="800" kern="0" dirty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기상청 시간대별 </a:t>
              </a:r>
              <a:r>
                <a:rPr lang="ko-KR" altLang="en-US" sz="8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기후정보</a:t>
              </a:r>
              <a:endParaRPr lang="ko-KR" altLang="en-US" sz="800" kern="0" dirty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sp>
          <p:nvSpPr>
            <p:cNvPr id="84" name="Text Box 53"/>
            <p:cNvSpPr txBox="1">
              <a:spLocks noChangeArrowheads="1"/>
            </p:cNvSpPr>
            <p:nvPr/>
          </p:nvSpPr>
          <p:spPr bwMode="auto">
            <a:xfrm>
              <a:off x="371593" y="4288221"/>
              <a:ext cx="7299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BBE0E3">
                  <a:gamma/>
                  <a:shade val="60000"/>
                  <a:invGamma/>
                </a:srgbClr>
              </a:prstShdw>
            </a:effec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r>
                <a:rPr kumimoji="1" lang="ko-KR" altLang="en-US" sz="10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내부데이터</a:t>
              </a:r>
              <a:endParaRPr kumimoji="1" lang="en-US" altLang="ko-KR" sz="1000" kern="0" dirty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sp>
          <p:nvSpPr>
            <p:cNvPr id="85" name="Text Box 53"/>
            <p:cNvSpPr txBox="1">
              <a:spLocks noChangeArrowheads="1"/>
            </p:cNvSpPr>
            <p:nvPr/>
          </p:nvSpPr>
          <p:spPr bwMode="auto">
            <a:xfrm>
              <a:off x="356167" y="5717657"/>
              <a:ext cx="7299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BBE0E3">
                  <a:gamma/>
                  <a:shade val="60000"/>
                  <a:invGamma/>
                </a:srgbClr>
              </a:prstShdw>
            </a:effec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r>
                <a:rPr kumimoji="1" lang="ko-KR" altLang="en-US" sz="100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외부데이터</a:t>
              </a:r>
              <a:endParaRPr kumimoji="1" lang="en-US" altLang="ko-KR" sz="1000" kern="0" dirty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sp>
          <p:nvSpPr>
            <p:cNvPr id="86" name="AutoShape 9"/>
            <p:cNvSpPr>
              <a:spLocks noChangeArrowheads="1"/>
            </p:cNvSpPr>
            <p:nvPr/>
          </p:nvSpPr>
          <p:spPr bwMode="auto">
            <a:xfrm>
              <a:off x="204568" y="3837123"/>
              <a:ext cx="1198314" cy="307015"/>
            </a:xfrm>
            <a:prstGeom prst="roundRect">
              <a:avLst>
                <a:gd name="adj" fmla="val 7616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square" lIns="18000" tIns="18000" rIns="18000" bIns="18000" anchor="ctr" anchorCtr="0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Font typeface="Wingdings" pitchFamily="2" charset="2"/>
                <a:buNone/>
                <a:defRPr/>
              </a:pPr>
              <a:r>
                <a:rPr lang="ko-KR" altLang="en-US" sz="8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기상청 시간대별 기후정보</a:t>
              </a:r>
              <a:endParaRPr lang="ko-KR" altLang="en-US" sz="800" b="0" kern="0" dirty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cxnSp>
          <p:nvCxnSpPr>
            <p:cNvPr id="87" name="꺾인 연결선 115"/>
            <p:cNvCxnSpPr>
              <a:stCxn id="19" idx="4"/>
              <a:endCxn id="90" idx="0"/>
            </p:cNvCxnSpPr>
            <p:nvPr/>
          </p:nvCxnSpPr>
          <p:spPr bwMode="auto">
            <a:xfrm>
              <a:off x="2527537" y="2745806"/>
              <a:ext cx="314924" cy="207433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그룹 126"/>
            <p:cNvGrpSpPr/>
            <p:nvPr/>
          </p:nvGrpSpPr>
          <p:grpSpPr>
            <a:xfrm>
              <a:off x="2440646" y="2953239"/>
              <a:ext cx="763201" cy="547769"/>
              <a:chOff x="2972687" y="2821402"/>
              <a:chExt cx="998318" cy="607597"/>
            </a:xfrm>
          </p:grpSpPr>
          <p:sp>
            <p:nvSpPr>
              <p:cNvPr id="89" name="Text Box 53"/>
              <p:cNvSpPr txBox="1">
                <a:spLocks noChangeArrowheads="1"/>
              </p:cNvSpPr>
              <p:nvPr/>
            </p:nvSpPr>
            <p:spPr bwMode="auto">
              <a:xfrm>
                <a:off x="2972687" y="3198167"/>
                <a:ext cx="998318" cy="230832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BBE0E3">
                    <a:gamma/>
                    <a:shade val="60000"/>
                    <a:invGamma/>
                  </a:srgbClr>
                </a:prstShdw>
              </a:effectLst>
            </p:spPr>
            <p:txBody>
              <a:bodyPr wrap="none">
                <a:spAutoFit/>
              </a:bodyPr>
              <a:lstStyle/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  <a:defRPr/>
                </a:pPr>
                <a:r>
                  <a:rPr kumimoji="1" lang="ko-KR" altLang="en-US" sz="900" b="0" kern="0" spc="-100" dirty="0" smtClean="0">
                    <a:latin typeface="KoPub돋움체 Bold" pitchFamily="2" charset="-127"/>
                    <a:ea typeface="KoPub돋움체 Bold" pitchFamily="2" charset="-127"/>
                    <a:sym typeface="Symbol" panose="05050102010706020507" pitchFamily="18" charset="2"/>
                  </a:rPr>
                  <a:t>자료의 항목 메타처리</a:t>
                </a:r>
                <a:endParaRPr kumimoji="1" lang="en-US" altLang="ko-KR" sz="900" b="0" kern="0" spc="-100" dirty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endParaRPr>
              </a:p>
            </p:txBody>
          </p:sp>
          <p:pic>
            <p:nvPicPr>
              <p:cNvPr id="90" name="Picture 4" descr="D:\00_업무폴더\0_PPT 제안서\제안서 2015\150721_한국폴리텍대학 제안서\icon\png\3.png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>
                <a:off x="3082935" y="2821402"/>
                <a:ext cx="830706" cy="412550"/>
              </a:xfrm>
              <a:prstGeom prst="rect">
                <a:avLst/>
              </a:prstGeom>
              <a:noFill/>
              <a:ln w="0">
                <a:noFill/>
              </a:ln>
            </p:spPr>
          </p:pic>
        </p:grpSp>
        <p:cxnSp>
          <p:nvCxnSpPr>
            <p:cNvPr id="91" name="꺾인 연결선 116"/>
            <p:cNvCxnSpPr>
              <a:stCxn id="90" idx="3"/>
              <a:endCxn id="22" idx="2"/>
            </p:cNvCxnSpPr>
            <p:nvPr/>
          </p:nvCxnSpPr>
          <p:spPr bwMode="auto">
            <a:xfrm flipV="1">
              <a:off x="3159993" y="2677960"/>
              <a:ext cx="160539" cy="461243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오른쪽 화살표 150"/>
            <p:cNvSpPr/>
            <p:nvPr/>
          </p:nvSpPr>
          <p:spPr bwMode="auto">
            <a:xfrm>
              <a:off x="1467780" y="2056677"/>
              <a:ext cx="319623" cy="343145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3333CC"/>
                </a:buClr>
                <a:buFont typeface="Wingdings" pitchFamily="2" charset="2"/>
                <a:buChar char="n"/>
              </a:pPr>
              <a:endParaRPr lang="ko-KR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sp>
          <p:nvSpPr>
            <p:cNvPr id="93" name="오른쪽 화살표 151"/>
            <p:cNvSpPr/>
            <p:nvPr/>
          </p:nvSpPr>
          <p:spPr bwMode="auto">
            <a:xfrm>
              <a:off x="1475656" y="3501008"/>
              <a:ext cx="319623" cy="343145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3333CC"/>
                </a:buClr>
                <a:buFont typeface="Wingdings" pitchFamily="2" charset="2"/>
                <a:buChar char="n"/>
              </a:pPr>
              <a:endParaRPr lang="ko-KR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  <p:sp>
          <p:nvSpPr>
            <p:cNvPr id="94" name="Text Box 53"/>
            <p:cNvSpPr txBox="1">
              <a:spLocks noChangeArrowheads="1"/>
            </p:cNvSpPr>
            <p:nvPr/>
          </p:nvSpPr>
          <p:spPr bwMode="auto">
            <a:xfrm>
              <a:off x="3595164" y="2188388"/>
              <a:ext cx="750366" cy="135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BBE0E3">
                  <a:gamma/>
                  <a:shade val="60000"/>
                  <a:invGamma/>
                </a:srgbClr>
              </a:prstShdw>
            </a:effectLst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r>
                <a:rPr kumimoji="1" lang="ko-KR" altLang="en-US" sz="9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표준</a:t>
              </a:r>
              <a:r>
                <a:rPr kumimoji="1" lang="ko-KR" altLang="en-US" sz="900" b="0" kern="0" dirty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화</a:t>
              </a:r>
              <a:r>
                <a:rPr kumimoji="1" lang="en-US" altLang="ko-KR" sz="9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/ </a:t>
              </a:r>
              <a:r>
                <a:rPr kumimoji="1" lang="ko-KR" altLang="en-US" sz="900" b="0" kern="0" dirty="0" smtClean="0">
                  <a:latin typeface="KoPub돋움체 Bold" pitchFamily="2" charset="-127"/>
                  <a:ea typeface="KoPub돋움체 Bold" pitchFamily="2" charset="-127"/>
                  <a:sym typeface="Symbol" panose="05050102010706020507" pitchFamily="18" charset="2"/>
                </a:rPr>
                <a:t>가공</a:t>
              </a:r>
              <a:endParaRPr kumimoji="1" lang="en-US" altLang="ko-KR" sz="900" b="0" kern="0" dirty="0">
                <a:latin typeface="KoPub돋움체 Bold" pitchFamily="2" charset="-127"/>
                <a:ea typeface="KoPub돋움체 Bold" pitchFamily="2" charset="-127"/>
                <a:sym typeface="Symbol" panose="05050102010706020507" pitchFamily="18" charset="2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통합 </a:t>
            </a:r>
            <a:r>
              <a:rPr lang="ko-KR" altLang="en-US" dirty="0" err="1" smtClean="0">
                <a:solidFill>
                  <a:srgbClr val="FF0000"/>
                </a:solidFill>
              </a:rPr>
              <a:t>가상화</a:t>
            </a:r>
            <a:r>
              <a:rPr lang="ko-KR" altLang="en-US" dirty="0" err="1" smtClean="0"/>
              <a:t>기반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분석플랫폼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313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844083" eaLnBrk="1" latinLnBrk="0" hangingPunct="1">
              <a:lnSpc>
                <a:spcPct val="90000"/>
              </a:lnSpc>
            </a:pPr>
            <a:r>
              <a:rPr kumimoji="1" lang="en-US" altLang="ko-KR" sz="2400" dirty="0">
                <a:latin typeface="+mj-ea"/>
                <a:ea typeface="+mj-ea"/>
              </a:rPr>
              <a:t>Nova</a:t>
            </a:r>
            <a:endParaRPr kumimoji="1" lang="ko-KR" altLang="en-US" sz="2400" dirty="0">
              <a:latin typeface="+mj-ea"/>
              <a:ea typeface="+mj-ea"/>
            </a:endParaRPr>
          </a:p>
        </p:txBody>
      </p:sp>
      <p:sp>
        <p:nvSpPr>
          <p:cNvPr id="100" name="모서리가 둥근 직사각형 110">
            <a:extLst>
              <a:ext uri="{FF2B5EF4-FFF2-40B4-BE49-F238E27FC236}">
                <a16:creationId xmlns:a16="http://schemas.microsoft.com/office/drawing/2014/main" id="{FC9611A4-DF67-493F-ADF4-73267C104BE7}"/>
              </a:ext>
            </a:extLst>
          </p:cNvPr>
          <p:cNvSpPr/>
          <p:nvPr/>
        </p:nvSpPr>
        <p:spPr>
          <a:xfrm>
            <a:off x="2692889" y="3323660"/>
            <a:ext cx="1175050" cy="2963077"/>
          </a:xfrm>
          <a:prstGeom prst="roundRect">
            <a:avLst>
              <a:gd name="adj" fmla="val 4590"/>
            </a:avLst>
          </a:prstGeom>
          <a:solidFill>
            <a:srgbClr val="FFFFCC"/>
          </a:solidFill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662" dirty="0">
              <a:solidFill>
                <a:sysClr val="windowText" lastClr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01" name="모서리가 둥근 직사각형 99">
            <a:extLst>
              <a:ext uri="{FF2B5EF4-FFF2-40B4-BE49-F238E27FC236}">
                <a16:creationId xmlns:a16="http://schemas.microsoft.com/office/drawing/2014/main" id="{0C1C5171-FFFE-4B57-A1A7-3948F1C43317}"/>
              </a:ext>
            </a:extLst>
          </p:cNvPr>
          <p:cNvSpPr/>
          <p:nvPr/>
        </p:nvSpPr>
        <p:spPr>
          <a:xfrm>
            <a:off x="227415" y="2554590"/>
            <a:ext cx="963150" cy="3732147"/>
          </a:xfrm>
          <a:prstGeom prst="roundRect">
            <a:avLst>
              <a:gd name="adj" fmla="val 4590"/>
            </a:avLst>
          </a:prstGeom>
          <a:solidFill>
            <a:srgbClr val="FFFFCC"/>
          </a:solidFill>
          <a:ln w="190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662" dirty="0">
              <a:solidFill>
                <a:sysClr val="windowText" lastClr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87BF2CB-E6C9-4588-9AE9-854DF6B46952}"/>
              </a:ext>
            </a:extLst>
          </p:cNvPr>
          <p:cNvSpPr/>
          <p:nvPr/>
        </p:nvSpPr>
        <p:spPr>
          <a:xfrm>
            <a:off x="3950961" y="2833311"/>
            <a:ext cx="1010215" cy="41538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Identity Service</a:t>
            </a:r>
          </a:p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(Keystone)</a:t>
            </a:r>
            <a:endParaRPr lang="ko-KR" altLang="en-US" sz="923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8015D24-3B11-463D-A551-93413DC98D08}"/>
              </a:ext>
            </a:extLst>
          </p:cNvPr>
          <p:cNvSpPr/>
          <p:nvPr/>
        </p:nvSpPr>
        <p:spPr>
          <a:xfrm>
            <a:off x="1445126" y="3506141"/>
            <a:ext cx="1010639" cy="49128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3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Networking &amp;</a:t>
            </a:r>
          </a:p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3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Block Storage</a:t>
            </a:r>
          </a:p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3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(Neutron, Cinder)</a:t>
            </a:r>
            <a:endParaRPr lang="ko-KR" altLang="en-US" sz="83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678FC9-9FC5-4AEC-A6B5-6AC5EB1E2F65}"/>
              </a:ext>
            </a:extLst>
          </p:cNvPr>
          <p:cNvSpPr/>
          <p:nvPr/>
        </p:nvSpPr>
        <p:spPr>
          <a:xfrm>
            <a:off x="245986" y="5917406"/>
            <a:ext cx="1221562" cy="376385"/>
          </a:xfrm>
          <a:prstGeom prst="rect">
            <a:avLst/>
          </a:prstGeom>
          <a:ln w="3175"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44083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b="1" kern="0" dirty="0">
                <a:solidFill>
                  <a:sysClr val="window" lastClr="FFFFFF">
                    <a:lumMod val="65000"/>
                  </a:sys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COMPUTE</a:t>
            </a:r>
          </a:p>
          <a:p>
            <a:pPr defTabSz="844083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b="1" kern="0" dirty="0">
                <a:solidFill>
                  <a:sysClr val="window" lastClr="FFFFFF">
                    <a:lumMod val="65000"/>
                  </a:sys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NODE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40C19BE-B1B4-42F2-AAE4-7D80572DFD1C}"/>
              </a:ext>
            </a:extLst>
          </p:cNvPr>
          <p:cNvSpPr/>
          <p:nvPr/>
        </p:nvSpPr>
        <p:spPr>
          <a:xfrm>
            <a:off x="2683444" y="5861821"/>
            <a:ext cx="1013968" cy="376385"/>
          </a:xfrm>
          <a:prstGeom prst="rect">
            <a:avLst/>
          </a:prstGeom>
          <a:ln w="3175"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44083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b="1" kern="0" dirty="0">
                <a:solidFill>
                  <a:sysClr val="window" lastClr="FFFFFF">
                    <a:lumMod val="65000"/>
                  </a:sys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CONTROLLER </a:t>
            </a:r>
          </a:p>
          <a:p>
            <a:pPr defTabSz="844083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b="1" kern="0" dirty="0">
                <a:solidFill>
                  <a:sysClr val="window" lastClr="FFFFFF">
                    <a:lumMod val="65000"/>
                  </a:sys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NODE</a:t>
            </a: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1B16706-DE56-4338-BC5F-B23C95B9D298}"/>
              </a:ext>
            </a:extLst>
          </p:cNvPr>
          <p:cNvCxnSpPr>
            <a:stCxn id="110" idx="3"/>
          </p:cNvCxnSpPr>
          <p:nvPr/>
        </p:nvCxnSpPr>
        <p:spPr>
          <a:xfrm flipV="1">
            <a:off x="2455765" y="4386111"/>
            <a:ext cx="296519" cy="554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dash"/>
            <a:headEnd type="triangle"/>
            <a:tailEnd type="none"/>
          </a:ln>
          <a:effectLst/>
        </p:spPr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B737645-2EC7-4D4D-99AC-16085573391D}"/>
              </a:ext>
            </a:extLst>
          </p:cNvPr>
          <p:cNvSpPr/>
          <p:nvPr/>
        </p:nvSpPr>
        <p:spPr>
          <a:xfrm>
            <a:off x="2832145" y="2833311"/>
            <a:ext cx="864000" cy="41538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Dashboard Service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1AA15B3-4B0F-42CF-A1D0-66A675783671}"/>
              </a:ext>
            </a:extLst>
          </p:cNvPr>
          <p:cNvSpPr/>
          <p:nvPr/>
        </p:nvSpPr>
        <p:spPr>
          <a:xfrm>
            <a:off x="324349" y="3504471"/>
            <a:ext cx="785187" cy="112391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923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nova-compute</a:t>
            </a:r>
          </a:p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923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923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 err="1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libvirtd</a:t>
            </a: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driver</a:t>
            </a:r>
            <a:endParaRPr lang="ko-KR" altLang="en-US" sz="923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D92DD94-B922-4398-87C0-02A6F2AED5F1}"/>
              </a:ext>
            </a:extLst>
          </p:cNvPr>
          <p:cNvSpPr/>
          <p:nvPr/>
        </p:nvSpPr>
        <p:spPr>
          <a:xfrm>
            <a:off x="1445126" y="2833311"/>
            <a:ext cx="1010639" cy="41538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</a:t>
            </a:r>
          </a:p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Service</a:t>
            </a:r>
          </a:p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(Glance)</a:t>
            </a:r>
            <a:endParaRPr lang="ko-KR" altLang="en-US" sz="923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BBDB371-EC19-40BA-9C33-6DD76E8B3867}"/>
              </a:ext>
            </a:extLst>
          </p:cNvPr>
          <p:cNvSpPr/>
          <p:nvPr/>
        </p:nvSpPr>
        <p:spPr>
          <a:xfrm>
            <a:off x="1445126" y="4178972"/>
            <a:ext cx="1010639" cy="41538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Message Queue</a:t>
            </a:r>
            <a:endParaRPr lang="ko-KR" altLang="en-US" sz="923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96CD7621-193A-4E85-B9EF-D806A043DF4B}"/>
              </a:ext>
            </a:extLst>
          </p:cNvPr>
          <p:cNvGrpSpPr/>
          <p:nvPr/>
        </p:nvGrpSpPr>
        <p:grpSpPr>
          <a:xfrm>
            <a:off x="2755588" y="3377036"/>
            <a:ext cx="1021461" cy="2502701"/>
            <a:chOff x="2806278" y="3085135"/>
            <a:chExt cx="1106583" cy="2711259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85D0C594-7DC1-4C67-9309-0BD3C54C965B}"/>
                </a:ext>
              </a:extLst>
            </p:cNvPr>
            <p:cNvSpPr/>
            <p:nvPr/>
          </p:nvSpPr>
          <p:spPr>
            <a:xfrm>
              <a:off x="2889215" y="3224170"/>
              <a:ext cx="936000" cy="45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440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23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nova-</a:t>
              </a:r>
              <a:r>
                <a:rPr lang="en-US" altLang="ko-KR" sz="923" dirty="0" err="1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api</a:t>
              </a:r>
              <a:endPara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D1750F0A-4976-43D6-BB9C-6A81C2B5D4F9}"/>
                </a:ext>
              </a:extLst>
            </p:cNvPr>
            <p:cNvSpPr/>
            <p:nvPr/>
          </p:nvSpPr>
          <p:spPr>
            <a:xfrm>
              <a:off x="2806278" y="3085135"/>
              <a:ext cx="1106583" cy="271125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dash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4408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5C96544-DFCF-40C0-B99A-65AA9E83D848}"/>
                </a:ext>
              </a:extLst>
            </p:cNvPr>
            <p:cNvSpPr/>
            <p:nvPr/>
          </p:nvSpPr>
          <p:spPr>
            <a:xfrm>
              <a:off x="2889215" y="3731444"/>
              <a:ext cx="936000" cy="45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440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23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nova-cert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3CC69142-A029-4924-B81F-88A75F920DA4}"/>
                </a:ext>
              </a:extLst>
            </p:cNvPr>
            <p:cNvSpPr/>
            <p:nvPr/>
          </p:nvSpPr>
          <p:spPr>
            <a:xfrm>
              <a:off x="2889215" y="4238718"/>
              <a:ext cx="936000" cy="45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440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23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nova-scheduler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EC0A7C5-EAD7-44E8-B194-B39AC88262C9}"/>
                </a:ext>
              </a:extLst>
            </p:cNvPr>
            <p:cNvSpPr/>
            <p:nvPr/>
          </p:nvSpPr>
          <p:spPr>
            <a:xfrm>
              <a:off x="2889215" y="4745992"/>
              <a:ext cx="936000" cy="45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440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23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nova-conductor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F462AA08-39CB-4D19-BEB1-6480B1217E2E}"/>
                </a:ext>
              </a:extLst>
            </p:cNvPr>
            <p:cNvSpPr/>
            <p:nvPr/>
          </p:nvSpPr>
          <p:spPr>
            <a:xfrm>
              <a:off x="2889215" y="5253265"/>
              <a:ext cx="936000" cy="4500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440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23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nova-</a:t>
              </a:r>
              <a:r>
                <a:rPr lang="en-US" altLang="ko-KR" sz="923" dirty="0" err="1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consoleauth</a:t>
              </a:r>
              <a:endPara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53BF21AC-F834-4A0F-B3DD-75D4222EA4CD}"/>
                </a:ext>
              </a:extLst>
            </p:cNvPr>
            <p:cNvSpPr/>
            <p:nvPr/>
          </p:nvSpPr>
          <p:spPr>
            <a:xfrm>
              <a:off x="2889215" y="3099594"/>
              <a:ext cx="936000" cy="450000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4408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137F6A2-04C3-41CA-B18D-42270A06240B}"/>
              </a:ext>
            </a:extLst>
          </p:cNvPr>
          <p:cNvSpPr/>
          <p:nvPr/>
        </p:nvSpPr>
        <p:spPr>
          <a:xfrm>
            <a:off x="1444770" y="4851804"/>
            <a:ext cx="1011352" cy="41538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nova-</a:t>
            </a:r>
            <a:r>
              <a:rPr lang="en-US" altLang="ko-KR" sz="923" dirty="0" err="1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novncproxy</a:t>
            </a:r>
            <a:endParaRPr lang="en-US" altLang="ko-KR" sz="923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BC723D2-BCA8-4D17-A350-2FAF763BF65C}"/>
              </a:ext>
            </a:extLst>
          </p:cNvPr>
          <p:cNvCxnSpPr>
            <a:endCxn id="112" idx="0"/>
          </p:cNvCxnSpPr>
          <p:nvPr/>
        </p:nvCxnSpPr>
        <p:spPr>
          <a:xfrm>
            <a:off x="1946172" y="4608752"/>
            <a:ext cx="4274" cy="243053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F210B05-DB42-451B-953C-6D2452164AC4}"/>
              </a:ext>
            </a:extLst>
          </p:cNvPr>
          <p:cNvCxnSpPr/>
          <p:nvPr/>
        </p:nvCxnSpPr>
        <p:spPr>
          <a:xfrm flipH="1">
            <a:off x="2455765" y="3760152"/>
            <a:ext cx="376380" cy="76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15" name="꺾인 연결선 71">
            <a:extLst>
              <a:ext uri="{FF2B5EF4-FFF2-40B4-BE49-F238E27FC236}">
                <a16:creationId xmlns:a16="http://schemas.microsoft.com/office/drawing/2014/main" id="{FAB5544F-058C-43EE-861F-5489F49DA0C9}"/>
              </a:ext>
            </a:extLst>
          </p:cNvPr>
          <p:cNvCxnSpPr>
            <a:cxnSpLocks/>
            <a:endCxn id="112" idx="3"/>
          </p:cNvCxnSpPr>
          <p:nvPr/>
        </p:nvCxnSpPr>
        <p:spPr>
          <a:xfrm rot="10800000" flipV="1">
            <a:off x="2456122" y="2194724"/>
            <a:ext cx="579989" cy="2864772"/>
          </a:xfrm>
          <a:prstGeom prst="bentConnector3">
            <a:avLst>
              <a:gd name="adj1" fmla="val 75266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16" name="꺾인 연결선 77">
            <a:extLst>
              <a:ext uri="{FF2B5EF4-FFF2-40B4-BE49-F238E27FC236}">
                <a16:creationId xmlns:a16="http://schemas.microsoft.com/office/drawing/2014/main" id="{E2572A2A-F902-421B-B4F7-BCF6DC384ECE}"/>
              </a:ext>
            </a:extLst>
          </p:cNvPr>
          <p:cNvCxnSpPr>
            <a:stCxn id="108" idx="2"/>
            <a:endCxn id="112" idx="1"/>
          </p:cNvCxnSpPr>
          <p:nvPr/>
        </p:nvCxnSpPr>
        <p:spPr>
          <a:xfrm rot="16200000" flipH="1">
            <a:off x="865301" y="4480027"/>
            <a:ext cx="431111" cy="727827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6C90875-F7FC-4B85-A61D-0AE6E66376DA}"/>
              </a:ext>
            </a:extLst>
          </p:cNvPr>
          <p:cNvCxnSpPr/>
          <p:nvPr/>
        </p:nvCxnSpPr>
        <p:spPr>
          <a:xfrm flipV="1">
            <a:off x="613915" y="4635227"/>
            <a:ext cx="3783" cy="55511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18" name="꺾인 연결선 83">
            <a:extLst>
              <a:ext uri="{FF2B5EF4-FFF2-40B4-BE49-F238E27FC236}">
                <a16:creationId xmlns:a16="http://schemas.microsoft.com/office/drawing/2014/main" id="{A4DFAA85-A6F6-4AF0-841E-A0AD6EF75110}"/>
              </a:ext>
            </a:extLst>
          </p:cNvPr>
          <p:cNvCxnSpPr/>
          <p:nvPr/>
        </p:nvCxnSpPr>
        <p:spPr>
          <a:xfrm rot="5400000" flipH="1" flipV="1">
            <a:off x="858587" y="2917931"/>
            <a:ext cx="463467" cy="709613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19" name="꺾인 연결선 93">
            <a:extLst>
              <a:ext uri="{FF2B5EF4-FFF2-40B4-BE49-F238E27FC236}">
                <a16:creationId xmlns:a16="http://schemas.microsoft.com/office/drawing/2014/main" id="{5E2C1837-66C2-4F66-850D-4F3E42C71D66}"/>
              </a:ext>
            </a:extLst>
          </p:cNvPr>
          <p:cNvCxnSpPr>
            <a:stCxn id="129" idx="3"/>
            <a:endCxn id="110" idx="1"/>
          </p:cNvCxnSpPr>
          <p:nvPr/>
        </p:nvCxnSpPr>
        <p:spPr>
          <a:xfrm>
            <a:off x="1105546" y="3848367"/>
            <a:ext cx="339580" cy="538298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9897BD2C-6234-4614-9491-AD23B7D08A08}"/>
              </a:ext>
            </a:extLst>
          </p:cNvPr>
          <p:cNvCxnSpPr/>
          <p:nvPr/>
        </p:nvCxnSpPr>
        <p:spPr>
          <a:xfrm flipH="1" flipV="1">
            <a:off x="1109536" y="3759249"/>
            <a:ext cx="335590" cy="167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F385C93-C6AF-4A61-A1B8-233EBA99450F}"/>
              </a:ext>
            </a:extLst>
          </p:cNvPr>
          <p:cNvCxnSpPr>
            <a:stCxn id="140" idx="0"/>
            <a:endCxn id="107" idx="2"/>
          </p:cNvCxnSpPr>
          <p:nvPr/>
        </p:nvCxnSpPr>
        <p:spPr>
          <a:xfrm flipV="1">
            <a:off x="3264145" y="3248695"/>
            <a:ext cx="0" cy="25668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6E5422C-1F7C-480F-BA92-1462E5FA339B}"/>
              </a:ext>
            </a:extLst>
          </p:cNvPr>
          <p:cNvSpPr/>
          <p:nvPr/>
        </p:nvSpPr>
        <p:spPr>
          <a:xfrm>
            <a:off x="3030133" y="2082624"/>
            <a:ext cx="864000" cy="41538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15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CDF89A18-90B5-46BA-A1CC-BA9A99693331}"/>
              </a:ext>
            </a:extLst>
          </p:cNvPr>
          <p:cNvCxnSpPr>
            <a:cxnSpLocks/>
            <a:stCxn id="107" idx="0"/>
          </p:cNvCxnSpPr>
          <p:nvPr/>
        </p:nvCxnSpPr>
        <p:spPr>
          <a:xfrm flipV="1">
            <a:off x="3264145" y="2572974"/>
            <a:ext cx="0" cy="26033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24" name="꺾인 연결선 122">
            <a:extLst>
              <a:ext uri="{FF2B5EF4-FFF2-40B4-BE49-F238E27FC236}">
                <a16:creationId xmlns:a16="http://schemas.microsoft.com/office/drawing/2014/main" id="{E44E4BD0-64D1-484C-B4C0-839651408DAE}"/>
              </a:ext>
            </a:extLst>
          </p:cNvPr>
          <p:cNvCxnSpPr>
            <a:stCxn id="102" idx="2"/>
            <a:endCxn id="140" idx="3"/>
          </p:cNvCxnSpPr>
          <p:nvPr/>
        </p:nvCxnSpPr>
        <p:spPr>
          <a:xfrm rot="5400000">
            <a:off x="3843921" y="3100920"/>
            <a:ext cx="464372" cy="759924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25" name="꺾인 연결선 124">
            <a:extLst>
              <a:ext uri="{FF2B5EF4-FFF2-40B4-BE49-F238E27FC236}">
                <a16:creationId xmlns:a16="http://schemas.microsoft.com/office/drawing/2014/main" id="{767EBEAD-EC88-4394-A601-A3D6C3C7BC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33095" y="4011064"/>
            <a:ext cx="1098794" cy="759484"/>
          </a:xfrm>
          <a:prstGeom prst="bentConnector3">
            <a:avLst>
              <a:gd name="adj1" fmla="val 389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26" name="꺾인 연결선 132">
            <a:extLst>
              <a:ext uri="{FF2B5EF4-FFF2-40B4-BE49-F238E27FC236}">
                <a16:creationId xmlns:a16="http://schemas.microsoft.com/office/drawing/2014/main" id="{67AE866A-32CF-4F30-89C8-F31060C4A424}"/>
              </a:ext>
            </a:extLst>
          </p:cNvPr>
          <p:cNvCxnSpPr>
            <a:stCxn id="143" idx="3"/>
          </p:cNvCxnSpPr>
          <p:nvPr/>
        </p:nvCxnSpPr>
        <p:spPr>
          <a:xfrm>
            <a:off x="3696145" y="4649574"/>
            <a:ext cx="676392" cy="279465"/>
          </a:xfrm>
          <a:prstGeom prst="bentConnector3">
            <a:avLst>
              <a:gd name="adj1" fmla="val 100262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69A78391-F244-43CF-BACC-985859DE3423}"/>
              </a:ext>
            </a:extLst>
          </p:cNvPr>
          <p:cNvCxnSpPr>
            <a:endCxn id="144" idx="3"/>
          </p:cNvCxnSpPr>
          <p:nvPr/>
        </p:nvCxnSpPr>
        <p:spPr>
          <a:xfrm flipH="1" flipV="1">
            <a:off x="3696145" y="5117826"/>
            <a:ext cx="544342" cy="817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7D335A4E-EB98-412B-B445-60C942D660DF}"/>
              </a:ext>
            </a:extLst>
          </p:cNvPr>
          <p:cNvCxnSpPr>
            <a:stCxn id="108" idx="1"/>
            <a:endCxn id="108" idx="3"/>
          </p:cNvCxnSpPr>
          <p:nvPr/>
        </p:nvCxnSpPr>
        <p:spPr>
          <a:xfrm>
            <a:off x="324349" y="4066428"/>
            <a:ext cx="785187" cy="0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dash"/>
            <a:headEnd type="none"/>
            <a:tailEnd type="none"/>
          </a:ln>
          <a:effectLst/>
        </p:spPr>
      </p:cxn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1981AA4C-4223-4E95-BF89-158E8DC832D8}"/>
              </a:ext>
            </a:extLst>
          </p:cNvPr>
          <p:cNvSpPr/>
          <p:nvPr/>
        </p:nvSpPr>
        <p:spPr>
          <a:xfrm>
            <a:off x="483698" y="3517761"/>
            <a:ext cx="621848" cy="66121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15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TextBox 83">
            <a:extLst>
              <a:ext uri="{FF2B5EF4-FFF2-40B4-BE49-F238E27FC236}">
                <a16:creationId xmlns:a16="http://schemas.microsoft.com/office/drawing/2014/main" id="{FFA44D7D-04E1-4266-8DD4-7A1A6DDB4660}"/>
              </a:ext>
            </a:extLst>
          </p:cNvPr>
          <p:cNvSpPr txBox="1"/>
          <p:nvPr/>
        </p:nvSpPr>
        <p:spPr>
          <a:xfrm>
            <a:off x="165100" y="5644777"/>
            <a:ext cx="1059293" cy="23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kern="0" dirty="0">
                <a:solidFill>
                  <a:sysClr val="windowText" lastClr="000000"/>
                </a:solidFill>
                <a:latin typeface="+mn-ea"/>
              </a:rPr>
              <a:t>KVM Hypervisor</a:t>
            </a:r>
          </a:p>
        </p:txBody>
      </p:sp>
      <p:pic>
        <p:nvPicPr>
          <p:cNvPr id="131" name="table">
            <a:extLst>
              <a:ext uri="{FF2B5EF4-FFF2-40B4-BE49-F238E27FC236}">
                <a16:creationId xmlns:a16="http://schemas.microsoft.com/office/drawing/2014/main" id="{CC0AE86B-5F18-41A0-8FF3-4C5B26C64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847" y="2554591"/>
            <a:ext cx="3849438" cy="3676563"/>
          </a:xfrm>
          <a:prstGeom prst="rect">
            <a:avLst/>
          </a:prstGeom>
        </p:spPr>
      </p:pic>
      <p:sp>
        <p:nvSpPr>
          <p:cNvPr id="132" name="텍스트 개체 틀 2">
            <a:extLst>
              <a:ext uri="{FF2B5EF4-FFF2-40B4-BE49-F238E27FC236}">
                <a16:creationId xmlns:a16="http://schemas.microsoft.com/office/drawing/2014/main" id="{90EA8AD4-9ADA-42B4-B567-A0A323270A01}"/>
              </a:ext>
            </a:extLst>
          </p:cNvPr>
          <p:cNvSpPr txBox="1">
            <a:spLocks/>
          </p:cNvSpPr>
          <p:nvPr/>
        </p:nvSpPr>
        <p:spPr>
          <a:xfrm>
            <a:off x="179512" y="1260355"/>
            <a:ext cx="7055956" cy="683313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84408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다양한 </a:t>
            </a:r>
            <a:r>
              <a:rPr lang="ko-KR" altLang="en-US" sz="1292" dirty="0" err="1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하이퍼바이저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(KVM, Xen, </a:t>
            </a:r>
            <a:r>
              <a:rPr lang="en-US" altLang="ko-KR" sz="1292" dirty="0" err="1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Vmware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 등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) 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및 이미지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(qcow2, raw 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등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)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 지원</a:t>
            </a:r>
            <a:endParaRPr lang="en-US" altLang="ko-KR" sz="1292" dirty="0">
              <a:solidFill>
                <a:sysClr val="windowText" lastClr="000000"/>
              </a:solidFill>
              <a:latin typeface="맑은 고딕"/>
              <a:ea typeface="맑은 고딕" panose="020B0503020000020004" pitchFamily="50" charset="-127"/>
            </a:endParaRPr>
          </a:p>
          <a:p>
            <a:pPr marL="285750" indent="-285750" defTabSz="84408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블록 스토리지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네트워킹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이미지 서비스 등과 연계하여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292" dirty="0" err="1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프로비저닝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 작업 수행</a:t>
            </a:r>
            <a:endParaRPr lang="en-US" altLang="ko-KR" sz="1292" dirty="0">
              <a:solidFill>
                <a:sysClr val="windowText" lastClr="000000"/>
              </a:solidFill>
              <a:latin typeface="맑은 고딕"/>
              <a:ea typeface="맑은 고딕" panose="020B0503020000020004" pitchFamily="50" charset="-127"/>
            </a:endParaRPr>
          </a:p>
          <a:p>
            <a:pPr marL="285750" indent="-285750" defTabSz="84408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스케줄링 및 마이그레이션 기능을 이용하여 서비스 품질 향상 및 안정성 제공</a:t>
            </a:r>
            <a:endParaRPr lang="en-US" altLang="ko-KR" sz="1292" dirty="0">
              <a:solidFill>
                <a:sysClr val="windowText" lastClr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CEFA936A-3BB0-4BAE-8B41-6E5D217A3311}"/>
              </a:ext>
            </a:extLst>
          </p:cNvPr>
          <p:cNvGrpSpPr/>
          <p:nvPr/>
        </p:nvGrpSpPr>
        <p:grpSpPr>
          <a:xfrm>
            <a:off x="2967663" y="1964775"/>
            <a:ext cx="670376" cy="673370"/>
            <a:chOff x="6121094" y="4454172"/>
            <a:chExt cx="726240" cy="729484"/>
          </a:xfrm>
        </p:grpSpPr>
        <p:pic>
          <p:nvPicPr>
            <p:cNvPr id="138" name="Picture 8" descr="Users-2-2 icon">
              <a:extLst>
                <a:ext uri="{FF2B5EF4-FFF2-40B4-BE49-F238E27FC236}">
                  <a16:creationId xmlns:a16="http://schemas.microsoft.com/office/drawing/2014/main" id="{C2982EE3-845D-4E2C-8604-59DB56097B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4520" y="4454172"/>
              <a:ext cx="505201" cy="505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9" name="TextBox 89">
              <a:extLst>
                <a:ext uri="{FF2B5EF4-FFF2-40B4-BE49-F238E27FC236}">
                  <a16:creationId xmlns:a16="http://schemas.microsoft.com/office/drawing/2014/main" id="{0D19E2A0-7CFB-4FF6-BBC1-F927FAF7DDC6}"/>
                </a:ext>
              </a:extLst>
            </p:cNvPr>
            <p:cNvSpPr txBox="1"/>
            <p:nvPr/>
          </p:nvSpPr>
          <p:spPr>
            <a:xfrm>
              <a:off x="6121094" y="4914415"/>
              <a:ext cx="726240" cy="269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440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15" dirty="0">
                  <a:solidFill>
                    <a:sysClr val="windowText" lastClr="000000"/>
                  </a:solidFill>
                  <a:latin typeface="맑은 고딕"/>
                  <a:ea typeface="맑은 고딕" panose="020B0503020000020004" pitchFamily="50" charset="-127"/>
                </a:rPr>
                <a:t>&lt;users&gt;</a:t>
              </a:r>
              <a:endParaRPr lang="ko-KR" altLang="en-US" sz="1015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5D3F7EBA-9B99-4938-856C-CEBD09E4B160}"/>
              </a:ext>
            </a:extLst>
          </p:cNvPr>
          <p:cNvGrpSpPr/>
          <p:nvPr/>
        </p:nvGrpSpPr>
        <p:grpSpPr>
          <a:xfrm>
            <a:off x="4096228" y="5002135"/>
            <a:ext cx="910827" cy="791325"/>
            <a:chOff x="6621357" y="5122289"/>
            <a:chExt cx="1086133" cy="1017589"/>
          </a:xfrm>
        </p:grpSpPr>
        <p:pic>
          <p:nvPicPr>
            <p:cNvPr id="136" name="Picture 10" descr="Image result for icon database">
              <a:extLst>
                <a:ext uri="{FF2B5EF4-FFF2-40B4-BE49-F238E27FC236}">
                  <a16:creationId xmlns:a16="http://schemas.microsoft.com/office/drawing/2014/main" id="{1B5F6065-C994-4F29-B1C6-9DB68A1FB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833" y="5122289"/>
              <a:ext cx="697997" cy="697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7" name="TextBox 92">
              <a:extLst>
                <a:ext uri="{FF2B5EF4-FFF2-40B4-BE49-F238E27FC236}">
                  <a16:creationId xmlns:a16="http://schemas.microsoft.com/office/drawing/2014/main" id="{7AF2A1FB-1DAE-40EE-AE0A-D4CE695EF75D}"/>
                </a:ext>
              </a:extLst>
            </p:cNvPr>
            <p:cNvSpPr txBox="1"/>
            <p:nvPr/>
          </p:nvSpPr>
          <p:spPr>
            <a:xfrm>
              <a:off x="6621357" y="5820286"/>
              <a:ext cx="1086133" cy="3195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440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15" dirty="0">
                  <a:solidFill>
                    <a:sysClr val="windowText" lastClr="000000"/>
                  </a:solidFill>
                  <a:latin typeface="맑은 고딕"/>
                  <a:ea typeface="맑은 고딕" panose="020B0503020000020004" pitchFamily="50" charset="-127"/>
                </a:rPr>
                <a:t>&lt;Database&gt;</a:t>
              </a:r>
              <a:endParaRPr lang="ko-KR" altLang="en-US" sz="1015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pic>
        <p:nvPicPr>
          <p:cNvPr id="135" name="Picture 2" descr="Image result for icon hypervisor">
            <a:extLst>
              <a:ext uri="{FF2B5EF4-FFF2-40B4-BE49-F238E27FC236}">
                <a16:creationId xmlns:a16="http://schemas.microsoft.com/office/drawing/2014/main" id="{DDC089F4-2EA9-43CB-9462-B2295E507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15" y="5023934"/>
            <a:ext cx="834323" cy="83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757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844083" eaLnBrk="1" latinLnBrk="0" hangingPunct="1">
              <a:lnSpc>
                <a:spcPct val="90000"/>
              </a:lnSpc>
            </a:pPr>
            <a:r>
              <a:rPr kumimoji="1" lang="en-US" altLang="ko-KR" sz="2400" dirty="0">
                <a:latin typeface="+mj-ea"/>
                <a:ea typeface="+mj-ea"/>
              </a:rPr>
              <a:t>Neutron</a:t>
            </a:r>
            <a:endParaRPr kumimoji="1" lang="ko-KR" altLang="en-US" sz="2400" dirty="0"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7C0FA3-B589-4916-A8AB-4B5198E13348}"/>
              </a:ext>
            </a:extLst>
          </p:cNvPr>
          <p:cNvSpPr txBox="1">
            <a:spLocks/>
          </p:cNvSpPr>
          <p:nvPr/>
        </p:nvSpPr>
        <p:spPr>
          <a:xfrm>
            <a:off x="157816" y="1324814"/>
            <a:ext cx="8629528" cy="864096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292" dirty="0" err="1">
                <a:solidFill>
                  <a:sysClr val="windowText" lastClr="000000"/>
                </a:solidFill>
                <a:latin typeface="맑은 고딕"/>
              </a:rPr>
              <a:t>오픈스택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</a:rPr>
              <a:t> 서비스들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</a:rPr>
              <a:t>(Nova)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</a:rPr>
              <a:t>에 의해 관리되는 인터페이스 장치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</a:rPr>
              <a:t>(</a:t>
            </a:r>
            <a:r>
              <a:rPr lang="en-US" altLang="ko-KR" sz="1292" dirty="0" err="1">
                <a:solidFill>
                  <a:sysClr val="windowText" lastClr="000000"/>
                </a:solidFill>
                <a:latin typeface="맑은 고딕"/>
              </a:rPr>
              <a:t>vNIC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</a:rPr>
              <a:t>)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</a:rPr>
              <a:t>간에 네트워크 기능을 제공하기 위한 서비스</a:t>
            </a:r>
            <a:endParaRPr lang="en-US" altLang="ko-KR" sz="1292" dirty="0">
              <a:solidFill>
                <a:sysClr val="windowText" lastClr="000000"/>
              </a:solidFill>
              <a:latin typeface="맑은 고딕"/>
            </a:endParaRPr>
          </a:p>
          <a:p>
            <a:pPr marL="720976" lvl="1" indent="-263776">
              <a:buFontTx/>
              <a:buChar char="-"/>
            </a:pPr>
            <a:r>
              <a:rPr lang="en-US" altLang="ko-KR" sz="1292" dirty="0" err="1"/>
              <a:t>OpenVSwitch</a:t>
            </a:r>
            <a:r>
              <a:rPr lang="en-US" altLang="ko-KR" sz="1292" dirty="0"/>
              <a:t>, Linux Bridge, Linux Network Namespace, </a:t>
            </a:r>
            <a:r>
              <a:rPr lang="en-US" altLang="ko-KR" sz="1292" dirty="0" err="1"/>
              <a:t>VxLAN</a:t>
            </a:r>
            <a:r>
              <a:rPr lang="en-US" altLang="ko-KR" sz="1292" dirty="0"/>
              <a:t>, VLAN, GRE </a:t>
            </a:r>
            <a:r>
              <a:rPr lang="ko-KR" altLang="en-US" sz="1292" dirty="0"/>
              <a:t>등 기술 활용 </a:t>
            </a:r>
            <a:endParaRPr lang="en-US" altLang="ko-KR" sz="1292" dirty="0"/>
          </a:p>
          <a:p>
            <a:pPr marL="720976" lvl="1" indent="-263776">
              <a:buFontTx/>
              <a:buChar char="-"/>
            </a:pPr>
            <a:r>
              <a:rPr lang="ko-KR" altLang="en-US" sz="1292" dirty="0" err="1"/>
              <a:t>멀티테넌트</a:t>
            </a:r>
            <a:r>
              <a:rPr lang="ko-KR" altLang="en-US" sz="1292" dirty="0"/>
              <a:t> 네트워크 지원 </a:t>
            </a:r>
            <a:endParaRPr lang="en-US" altLang="ko-KR" sz="1292" dirty="0"/>
          </a:p>
          <a:p>
            <a:pPr marL="720976" lvl="1" indent="-263776">
              <a:buFontTx/>
              <a:buChar char="-"/>
            </a:pPr>
            <a:r>
              <a:rPr lang="en-US" altLang="ko-KR" sz="1292" dirty="0"/>
              <a:t>Load Balance, Firewall, VPN </a:t>
            </a:r>
            <a:r>
              <a:rPr lang="ko-KR" altLang="en-US" sz="1292" dirty="0"/>
              <a:t>및 다양한 </a:t>
            </a:r>
            <a:r>
              <a:rPr lang="en-US" altLang="ko-KR" sz="1292" dirty="0"/>
              <a:t>Plugin </a:t>
            </a:r>
            <a:r>
              <a:rPr lang="ko-KR" altLang="en-US" sz="1292" dirty="0"/>
              <a:t>기능 등 제공 </a:t>
            </a:r>
            <a:endParaRPr lang="en-US" altLang="ko-KR" sz="1292" dirty="0"/>
          </a:p>
          <a:p>
            <a:pPr>
              <a:defRPr/>
            </a:pPr>
            <a:endParaRPr lang="en-US" altLang="ko-KR" sz="1292" dirty="0">
              <a:solidFill>
                <a:sysClr val="windowText" lastClr="000000"/>
              </a:solidFill>
              <a:latin typeface="맑은 고딕"/>
            </a:endParaRPr>
          </a:p>
        </p:txBody>
      </p:sp>
      <p:pic>
        <p:nvPicPr>
          <p:cNvPr id="8194" name="Picture 2" descr="https://media.licdn.com/mpr/mpr/shrinknp_800_800/AAEAAQAAAAAAAAlJAAAAJDRjZjE3ZjU2LTBmNjgtNDg5MS1iNDI2LWRkY2FiNzRkMzYzMg.jpg">
            <a:extLst>
              <a:ext uri="{FF2B5EF4-FFF2-40B4-BE49-F238E27FC236}">
                <a16:creationId xmlns:a16="http://schemas.microsoft.com/office/drawing/2014/main" id="{E3126AD8-03B2-4EF3-A698-7D771EF33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48" y="3019070"/>
            <a:ext cx="4298841" cy="24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3FFA43D-D2CC-4471-A7E3-FAE8CF17179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52816" y="2772504"/>
          <a:ext cx="3739937" cy="318164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30219">
                  <a:extLst>
                    <a:ext uri="{9D8B030D-6E8A-4147-A177-3AD203B41FA5}">
                      <a16:colId xmlns:a16="http://schemas.microsoft.com/office/drawing/2014/main" val="2545774762"/>
                    </a:ext>
                  </a:extLst>
                </a:gridCol>
                <a:gridCol w="2309718">
                  <a:extLst>
                    <a:ext uri="{9D8B030D-6E8A-4147-A177-3AD203B41FA5}">
                      <a16:colId xmlns:a16="http://schemas.microsoft.com/office/drawing/2014/main" val="1965800110"/>
                    </a:ext>
                  </a:extLst>
                </a:gridCol>
              </a:tblGrid>
              <a:tr h="232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구성</a:t>
                      </a:r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83319076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Neutron Server</a:t>
                      </a:r>
                      <a:endParaRPr lang="ko-KR" altLang="en-US" sz="10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오픈스택</a:t>
                      </a:r>
                      <a:r>
                        <a:rPr lang="ko-KR" altLang="en-US" sz="1000" dirty="0"/>
                        <a:t> 네트워킹의 </a:t>
                      </a:r>
                      <a:r>
                        <a:rPr lang="en-US" altLang="ko-KR" sz="1000" dirty="0"/>
                        <a:t>Primary Server</a:t>
                      </a:r>
                      <a:r>
                        <a:rPr lang="ko-KR" altLang="en-US" sz="1000" dirty="0"/>
                        <a:t>로 </a:t>
                      </a:r>
                      <a:r>
                        <a:rPr lang="en-US" altLang="ko-KR" sz="1000" dirty="0"/>
                        <a:t>API </a:t>
                      </a:r>
                      <a:r>
                        <a:rPr lang="ko-KR" altLang="en-US" sz="1000" dirty="0"/>
                        <a:t>서버로 동작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L2</a:t>
                      </a:r>
                      <a:r>
                        <a:rPr lang="ko-KR" altLang="en-US" sz="1000" dirty="0"/>
                        <a:t> 네트워킹을 지원하고 </a:t>
                      </a:r>
                      <a:r>
                        <a:rPr lang="en-US" altLang="ko-KR" sz="1000" dirty="0"/>
                        <a:t>IP </a:t>
                      </a:r>
                      <a:r>
                        <a:rPr lang="ko-KR" altLang="en-US" sz="1000" dirty="0"/>
                        <a:t>관리 담당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en-US" altLang="ko-KR" sz="1000" dirty="0"/>
                        <a:t>API </a:t>
                      </a:r>
                      <a:r>
                        <a:rPr lang="ko-KR" altLang="en-US" sz="1000" dirty="0"/>
                        <a:t>요청을 받아 </a:t>
                      </a:r>
                      <a:r>
                        <a:rPr lang="en-US" altLang="ko-KR" sz="1000" dirty="0"/>
                        <a:t>Neutron Plugins</a:t>
                      </a:r>
                      <a:r>
                        <a:rPr lang="ko-KR" altLang="en-US" sz="1000" dirty="0"/>
                        <a:t>로 전달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741643682"/>
                  </a:ext>
                </a:extLst>
              </a:tr>
              <a:tr h="3798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Neutron</a:t>
                      </a:r>
                    </a:p>
                    <a:p>
                      <a:pPr latinLnBrk="1"/>
                      <a:r>
                        <a:rPr lang="en-US" altLang="ko-KR" sz="1000" dirty="0"/>
                        <a:t>DHCP Agent</a:t>
                      </a:r>
                      <a:endParaRPr lang="ko-KR" altLang="en-US" sz="10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가상 </a:t>
                      </a:r>
                      <a:r>
                        <a:rPr lang="ko-KR" altLang="en-US" sz="1000" dirty="0" err="1"/>
                        <a:t>머신에게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IP</a:t>
                      </a:r>
                      <a:r>
                        <a:rPr lang="ko-KR" altLang="en-US" sz="1000" dirty="0"/>
                        <a:t>를 할당하는 역할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68144387"/>
                  </a:ext>
                </a:extLst>
              </a:tr>
              <a:tr h="3798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Neutron</a:t>
                      </a:r>
                    </a:p>
                    <a:p>
                      <a:pPr latinLnBrk="1"/>
                      <a:r>
                        <a:rPr lang="en-US" altLang="ko-KR" sz="1000" dirty="0"/>
                        <a:t>L2 Agent</a:t>
                      </a:r>
                      <a:endParaRPr lang="ko-KR" altLang="en-US" sz="10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OVS </a:t>
                      </a:r>
                      <a:r>
                        <a:rPr lang="ko-KR" altLang="en-US" sz="1000" dirty="0"/>
                        <a:t>또는 </a:t>
                      </a:r>
                      <a:r>
                        <a:rPr lang="en-US" altLang="ko-KR" sz="1000" dirty="0"/>
                        <a:t>Linux Bridge</a:t>
                      </a:r>
                      <a:r>
                        <a:rPr lang="ko-KR" altLang="en-US" sz="1000" dirty="0"/>
                        <a:t>와 </a:t>
                      </a:r>
                      <a:r>
                        <a:rPr lang="en-US" altLang="ko-KR" sz="1000" dirty="0"/>
                        <a:t>L2 </a:t>
                      </a:r>
                      <a:r>
                        <a:rPr lang="ko-KR" altLang="en-US" sz="1000" dirty="0"/>
                        <a:t>통신 기능 제공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81510963"/>
                  </a:ext>
                </a:extLst>
              </a:tr>
              <a:tr h="5275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Neutron</a:t>
                      </a:r>
                    </a:p>
                    <a:p>
                      <a:pPr latinLnBrk="1"/>
                      <a:r>
                        <a:rPr lang="en-US" altLang="ko-KR" sz="1000" dirty="0"/>
                        <a:t>L3 agent</a:t>
                      </a:r>
                      <a:endParaRPr lang="ko-KR" altLang="en-US" sz="10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가상 </a:t>
                      </a:r>
                      <a:r>
                        <a:rPr lang="ko-KR" altLang="en-US" sz="1000" dirty="0" err="1"/>
                        <a:t>머신이</a:t>
                      </a:r>
                      <a:r>
                        <a:rPr lang="ko-KR" altLang="en-US" sz="1000" dirty="0"/>
                        <a:t> 외부 네트워크에 접근을 허용하기 위한 </a:t>
                      </a:r>
                      <a:r>
                        <a:rPr lang="en-US" altLang="ko-KR" sz="1000" dirty="0"/>
                        <a:t>L3(routing)</a:t>
                      </a:r>
                      <a:r>
                        <a:rPr lang="ko-KR" altLang="en-US" sz="1000" dirty="0"/>
                        <a:t> 및 </a:t>
                      </a:r>
                      <a:r>
                        <a:rPr lang="en-US" altLang="ko-KR" sz="1000" dirty="0"/>
                        <a:t>NAT </a:t>
                      </a:r>
                      <a:r>
                        <a:rPr lang="ko-KR" altLang="en-US" sz="1000" dirty="0"/>
                        <a:t>기능 제공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1281830615"/>
                  </a:ext>
                </a:extLst>
              </a:tr>
              <a:tr h="3798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Neutron</a:t>
                      </a:r>
                    </a:p>
                    <a:p>
                      <a:pPr latinLnBrk="1"/>
                      <a:r>
                        <a:rPr lang="en-US" altLang="ko-KR" sz="1000" dirty="0"/>
                        <a:t>metadata agent</a:t>
                      </a:r>
                      <a:endParaRPr lang="ko-KR" altLang="en-US" sz="10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가상 머신 부팅 시 </a:t>
                      </a:r>
                      <a:r>
                        <a:rPr lang="ko-KR" altLang="en-US" sz="1000" dirty="0" err="1"/>
                        <a:t>메타데이타</a:t>
                      </a:r>
                      <a:r>
                        <a:rPr lang="ko-KR" altLang="en-US" sz="1000" dirty="0"/>
                        <a:t> 요청에 대한 </a:t>
                      </a:r>
                      <a:r>
                        <a:rPr lang="ko-KR" altLang="en-US" sz="1000" dirty="0" err="1"/>
                        <a:t>프록싱</a:t>
                      </a:r>
                      <a:endParaRPr lang="ko-KR" altLang="en-US" sz="1000" dirty="0"/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539685302"/>
                  </a:ext>
                </a:extLst>
              </a:tr>
              <a:tr h="3798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OpenvSwitch</a:t>
                      </a:r>
                      <a:endParaRPr lang="ko-KR" altLang="en-US" sz="1000" dirty="0"/>
                    </a:p>
                  </a:txBody>
                  <a:tcPr marL="84406" marR="84406" marT="42203" marB="42203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오픈소스 가상스위치로 </a:t>
                      </a:r>
                      <a:r>
                        <a:rPr lang="ko-KR" altLang="en-US" sz="1000" dirty="0" err="1"/>
                        <a:t>멀티레이어</a:t>
                      </a:r>
                      <a:r>
                        <a:rPr lang="ko-KR" altLang="en-US" sz="1000" dirty="0"/>
                        <a:t> 네트워크 스위치의 기능 제공</a:t>
                      </a:r>
                    </a:p>
                  </a:txBody>
                  <a:tcPr marL="84406" marR="84406" marT="42203" marB="42203"/>
                </a:tc>
                <a:extLst>
                  <a:ext uri="{0D108BD9-81ED-4DB2-BD59-A6C34878D82A}">
                    <a16:rowId xmlns:a16="http://schemas.microsoft.com/office/drawing/2014/main" val="2049850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3248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844083" eaLnBrk="1" latinLnBrk="0" hangingPunct="1">
              <a:lnSpc>
                <a:spcPct val="90000"/>
              </a:lnSpc>
            </a:pPr>
            <a:r>
              <a:rPr kumimoji="1" lang="en-US" altLang="ko-KR" sz="2400" dirty="0">
                <a:latin typeface="+mj-ea"/>
                <a:ea typeface="+mj-ea"/>
              </a:rPr>
              <a:t>Glance</a:t>
            </a:r>
            <a:endParaRPr kumimoji="1" lang="ko-KR" altLang="en-US" sz="2400" dirty="0">
              <a:latin typeface="+mj-ea"/>
              <a:ea typeface="+mj-ea"/>
            </a:endParaRP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CE561A91-3F88-4B9A-8583-FFF816411F3E}"/>
              </a:ext>
            </a:extLst>
          </p:cNvPr>
          <p:cNvSpPr txBox="1">
            <a:spLocks/>
          </p:cNvSpPr>
          <p:nvPr/>
        </p:nvSpPr>
        <p:spPr>
          <a:xfrm>
            <a:off x="161302" y="1484784"/>
            <a:ext cx="6858970" cy="864096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84408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다양한 </a:t>
            </a:r>
            <a:r>
              <a:rPr lang="ko-KR" altLang="en-US" sz="1292" dirty="0" err="1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하이퍼바이저에서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 사용할 수 있는 가상 디스크 이미지를 관리하는 서비스</a:t>
            </a:r>
            <a:endParaRPr lang="en-US" altLang="ko-KR" sz="1292" dirty="0">
              <a:solidFill>
                <a:sysClr val="windowText" lastClr="000000"/>
              </a:solidFill>
              <a:latin typeface="맑은 고딕"/>
              <a:ea typeface="맑은 고딕" panose="020B0503020000020004" pitchFamily="50" charset="-127"/>
            </a:endParaRPr>
          </a:p>
          <a:p>
            <a:pPr marL="285750" indent="-285750" defTabSz="84408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이미지 추가 및 기존 서버 스냅샷 저장 기능 지원</a:t>
            </a:r>
            <a:endParaRPr lang="en-US" altLang="ko-KR" sz="1292" dirty="0">
              <a:solidFill>
                <a:sysClr val="windowText" lastClr="000000"/>
              </a:solidFill>
              <a:latin typeface="맑은 고딕"/>
              <a:ea typeface="맑은 고딕" panose="020B0503020000020004" pitchFamily="50" charset="-127"/>
            </a:endParaRPr>
          </a:p>
          <a:p>
            <a:pPr marL="285750" indent="-285750" defTabSz="84408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백업 또는 새로운 서버의 템플릿으로 스냅샷 기능 지원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48EF44-0C54-4F44-B20C-32EB7467E4DB}"/>
              </a:ext>
            </a:extLst>
          </p:cNvPr>
          <p:cNvSpPr/>
          <p:nvPr/>
        </p:nvSpPr>
        <p:spPr>
          <a:xfrm>
            <a:off x="1653672" y="3526378"/>
            <a:ext cx="1673213" cy="2895843"/>
          </a:xfrm>
          <a:prstGeom prst="rect">
            <a:avLst/>
          </a:prstGeom>
          <a:solidFill>
            <a:srgbClr val="FFFFCC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923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F4B4F8D-4127-431F-BFC3-4F5CB8FB395A}"/>
              </a:ext>
            </a:extLst>
          </p:cNvPr>
          <p:cNvSpPr/>
          <p:nvPr/>
        </p:nvSpPr>
        <p:spPr>
          <a:xfrm>
            <a:off x="170295" y="3700521"/>
            <a:ext cx="1163077" cy="49846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Identity Service</a:t>
            </a:r>
          </a:p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(Keystone)</a:t>
            </a:r>
          </a:p>
        </p:txBody>
      </p:sp>
      <p:pic>
        <p:nvPicPr>
          <p:cNvPr id="30" name="table">
            <a:extLst>
              <a:ext uri="{FF2B5EF4-FFF2-40B4-BE49-F238E27FC236}">
                <a16:creationId xmlns:a16="http://schemas.microsoft.com/office/drawing/2014/main" id="{445FEE26-7C50-4A88-B8A2-53D06A99E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340" y="3381120"/>
            <a:ext cx="3855426" cy="1411062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2B33546-EC97-42E6-9C88-82ABE7795526}"/>
              </a:ext>
            </a:extLst>
          </p:cNvPr>
          <p:cNvCxnSpPr>
            <a:stCxn id="37" idx="0"/>
            <a:endCxn id="43" idx="2"/>
          </p:cNvCxnSpPr>
          <p:nvPr/>
        </p:nvCxnSpPr>
        <p:spPr>
          <a:xfrm flipV="1">
            <a:off x="2513548" y="3298600"/>
            <a:ext cx="0" cy="401922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7CDFFF-9FBA-4D6F-86E5-2FD14366B324}"/>
              </a:ext>
            </a:extLst>
          </p:cNvPr>
          <p:cNvSpPr/>
          <p:nvPr/>
        </p:nvSpPr>
        <p:spPr>
          <a:xfrm>
            <a:off x="3568575" y="3700521"/>
            <a:ext cx="1163077" cy="49846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Compute Service</a:t>
            </a:r>
          </a:p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(Nova)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59EFE60-FED8-49FA-9D7F-BF4BF28C4C19}"/>
              </a:ext>
            </a:extLst>
          </p:cNvPr>
          <p:cNvSpPr/>
          <p:nvPr/>
        </p:nvSpPr>
        <p:spPr>
          <a:xfrm>
            <a:off x="3593574" y="4792181"/>
            <a:ext cx="1163077" cy="49846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Object Storage Service (Swift)</a:t>
            </a:r>
          </a:p>
        </p:txBody>
      </p:sp>
      <p:cxnSp>
        <p:nvCxnSpPr>
          <p:cNvPr id="34" name="꺾인 연결선 75">
            <a:extLst>
              <a:ext uri="{FF2B5EF4-FFF2-40B4-BE49-F238E27FC236}">
                <a16:creationId xmlns:a16="http://schemas.microsoft.com/office/drawing/2014/main" id="{503C7F75-19D8-403D-A481-DA06718AA7BA}"/>
              </a:ext>
            </a:extLst>
          </p:cNvPr>
          <p:cNvCxnSpPr>
            <a:endCxn id="33" idx="0"/>
          </p:cNvCxnSpPr>
          <p:nvPr/>
        </p:nvCxnSpPr>
        <p:spPr>
          <a:xfrm rot="16200000" flipH="1">
            <a:off x="3130881" y="3747951"/>
            <a:ext cx="593199" cy="1495263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35" name="꺾인 연결선 77">
            <a:extLst>
              <a:ext uri="{FF2B5EF4-FFF2-40B4-BE49-F238E27FC236}">
                <a16:creationId xmlns:a16="http://schemas.microsoft.com/office/drawing/2014/main" id="{7F0CEE34-D5F2-47FA-99D0-6EB3342EE408}"/>
              </a:ext>
            </a:extLst>
          </p:cNvPr>
          <p:cNvCxnSpPr>
            <a:cxnSpLocks/>
          </p:cNvCxnSpPr>
          <p:nvPr/>
        </p:nvCxnSpPr>
        <p:spPr>
          <a:xfrm rot="5400000">
            <a:off x="1247088" y="3695871"/>
            <a:ext cx="581329" cy="1587553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412AF0F-A1EC-4868-AA4C-5127EB35CC5D}"/>
              </a:ext>
            </a:extLst>
          </p:cNvPr>
          <p:cNvSpPr/>
          <p:nvPr/>
        </p:nvSpPr>
        <p:spPr>
          <a:xfrm>
            <a:off x="1932009" y="5649133"/>
            <a:ext cx="1163077" cy="49846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glance-registry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51793A2-A4BE-40DE-8C93-73E97753F01D}"/>
              </a:ext>
            </a:extLst>
          </p:cNvPr>
          <p:cNvSpPr/>
          <p:nvPr/>
        </p:nvSpPr>
        <p:spPr>
          <a:xfrm>
            <a:off x="1932009" y="3700521"/>
            <a:ext cx="1163077" cy="49846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glance-</a:t>
            </a:r>
            <a:r>
              <a:rPr lang="en-US" altLang="ko-KR" sz="923" dirty="0" err="1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en-US" altLang="ko-KR" sz="923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E082380-351A-43D1-8C43-ED3F9C3030DF}"/>
              </a:ext>
            </a:extLst>
          </p:cNvPr>
          <p:cNvCxnSpPr>
            <a:stCxn id="41" idx="0"/>
            <a:endCxn id="37" idx="2"/>
          </p:cNvCxnSpPr>
          <p:nvPr/>
        </p:nvCxnSpPr>
        <p:spPr>
          <a:xfrm flipV="1">
            <a:off x="2513548" y="4198983"/>
            <a:ext cx="0" cy="593199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54A5EBF-0B55-463E-A1B5-D218D71B6B90}"/>
              </a:ext>
            </a:extLst>
          </p:cNvPr>
          <p:cNvCxnSpPr>
            <a:stCxn id="37" idx="1"/>
            <a:endCxn id="29" idx="3"/>
          </p:cNvCxnSpPr>
          <p:nvPr/>
        </p:nvCxnSpPr>
        <p:spPr>
          <a:xfrm flipH="1">
            <a:off x="1333371" y="3949752"/>
            <a:ext cx="59863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F8E29F9-C998-4F23-AFDD-171E1E63A45E}"/>
              </a:ext>
            </a:extLst>
          </p:cNvPr>
          <p:cNvCxnSpPr>
            <a:stCxn id="32" idx="1"/>
            <a:endCxn id="37" idx="3"/>
          </p:cNvCxnSpPr>
          <p:nvPr/>
        </p:nvCxnSpPr>
        <p:spPr>
          <a:xfrm flipH="1">
            <a:off x="3095086" y="3949752"/>
            <a:ext cx="473489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DAA01BD-0581-4730-B48D-0382E12DBF10}"/>
              </a:ext>
            </a:extLst>
          </p:cNvPr>
          <p:cNvSpPr/>
          <p:nvPr/>
        </p:nvSpPr>
        <p:spPr>
          <a:xfrm>
            <a:off x="1932009" y="4792181"/>
            <a:ext cx="1163077" cy="49846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Message Queue</a:t>
            </a:r>
          </a:p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lang="en-US" altLang="ko-KR" sz="923" dirty="0" err="1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RabbitMQ</a:t>
            </a:r>
            <a:r>
              <a:rPr lang="en-US" altLang="ko-KR" sz="923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0A934DC-34ED-44AA-8B96-C75111968039}"/>
              </a:ext>
            </a:extLst>
          </p:cNvPr>
          <p:cNvCxnSpPr>
            <a:stCxn id="36" idx="0"/>
            <a:endCxn id="41" idx="2"/>
          </p:cNvCxnSpPr>
          <p:nvPr/>
        </p:nvCxnSpPr>
        <p:spPr>
          <a:xfrm flipV="1">
            <a:off x="2513548" y="5290643"/>
            <a:ext cx="0" cy="35849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88ED962-AB36-47A0-9753-F83258E696FB}"/>
              </a:ext>
            </a:extLst>
          </p:cNvPr>
          <p:cNvSpPr/>
          <p:nvPr/>
        </p:nvSpPr>
        <p:spPr>
          <a:xfrm>
            <a:off x="1932009" y="2800138"/>
            <a:ext cx="1163077" cy="49846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Dashboard</a:t>
            </a:r>
          </a:p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(Horizon)</a:t>
            </a:r>
            <a:endParaRPr lang="ko-KR" altLang="en-US" sz="923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4388FB6-BA08-47A4-82A0-169BEA128792}"/>
              </a:ext>
            </a:extLst>
          </p:cNvPr>
          <p:cNvCxnSpPr>
            <a:cxnSpLocks/>
            <a:endCxn id="43" idx="3"/>
          </p:cNvCxnSpPr>
          <p:nvPr/>
        </p:nvCxnSpPr>
        <p:spPr>
          <a:xfrm flipH="1" flipV="1">
            <a:off x="3095086" y="3049369"/>
            <a:ext cx="826992" cy="2383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 w="med" len="med"/>
            <a:tailEnd type="triangle" w="med" len="med"/>
          </a:ln>
          <a:effectLst/>
        </p:spPr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E1ED197-7E84-412D-8DA5-CC3D8D94533C}"/>
              </a:ext>
            </a:extLst>
          </p:cNvPr>
          <p:cNvGrpSpPr/>
          <p:nvPr/>
        </p:nvGrpSpPr>
        <p:grpSpPr>
          <a:xfrm>
            <a:off x="3826087" y="2732034"/>
            <a:ext cx="670376" cy="673370"/>
            <a:chOff x="6121094" y="4454172"/>
            <a:chExt cx="726240" cy="729484"/>
          </a:xfrm>
        </p:grpSpPr>
        <p:pic>
          <p:nvPicPr>
            <p:cNvPr id="49" name="Picture 8" descr="Users-2-2 icon">
              <a:extLst>
                <a:ext uri="{FF2B5EF4-FFF2-40B4-BE49-F238E27FC236}">
                  <a16:creationId xmlns:a16="http://schemas.microsoft.com/office/drawing/2014/main" id="{45CC3195-12D0-45B2-B6ED-6C87F80F74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4520" y="4454172"/>
              <a:ext cx="505201" cy="505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64">
              <a:extLst>
                <a:ext uri="{FF2B5EF4-FFF2-40B4-BE49-F238E27FC236}">
                  <a16:creationId xmlns:a16="http://schemas.microsoft.com/office/drawing/2014/main" id="{C1BAA13F-98DA-42A3-AB3C-9EA0677D5A36}"/>
                </a:ext>
              </a:extLst>
            </p:cNvPr>
            <p:cNvSpPr txBox="1"/>
            <p:nvPr/>
          </p:nvSpPr>
          <p:spPr>
            <a:xfrm>
              <a:off x="6121094" y="4914415"/>
              <a:ext cx="726240" cy="269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440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15" dirty="0">
                  <a:solidFill>
                    <a:sysClr val="windowText" lastClr="000000"/>
                  </a:solidFill>
                  <a:latin typeface="맑은 고딕"/>
                  <a:ea typeface="맑은 고딕" panose="020B0503020000020004" pitchFamily="50" charset="-127"/>
                </a:rPr>
                <a:t>&lt;users&gt;</a:t>
              </a:r>
              <a:endParaRPr lang="ko-KR" altLang="en-US" sz="1015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B447313-652A-47C6-8B34-A8B05BF10327}"/>
              </a:ext>
            </a:extLst>
          </p:cNvPr>
          <p:cNvGrpSpPr/>
          <p:nvPr/>
        </p:nvGrpSpPr>
        <p:grpSpPr>
          <a:xfrm>
            <a:off x="323782" y="4847749"/>
            <a:ext cx="910827" cy="892835"/>
            <a:chOff x="6621357" y="5122289"/>
            <a:chExt cx="986730" cy="967238"/>
          </a:xfrm>
        </p:grpSpPr>
        <p:pic>
          <p:nvPicPr>
            <p:cNvPr id="47" name="Picture 10" descr="Image result for icon database">
              <a:extLst>
                <a:ext uri="{FF2B5EF4-FFF2-40B4-BE49-F238E27FC236}">
                  <a16:creationId xmlns:a16="http://schemas.microsoft.com/office/drawing/2014/main" id="{C4270CE3-A29C-4259-AB59-C6E37E99D0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833" y="5122289"/>
              <a:ext cx="697997" cy="697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68">
              <a:extLst>
                <a:ext uri="{FF2B5EF4-FFF2-40B4-BE49-F238E27FC236}">
                  <a16:creationId xmlns:a16="http://schemas.microsoft.com/office/drawing/2014/main" id="{9D019F7C-8ABD-4D15-8310-F11C89D1155D}"/>
                </a:ext>
              </a:extLst>
            </p:cNvPr>
            <p:cNvSpPr txBox="1"/>
            <p:nvPr/>
          </p:nvSpPr>
          <p:spPr>
            <a:xfrm>
              <a:off x="6621357" y="5820286"/>
              <a:ext cx="986730" cy="269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440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15" dirty="0">
                  <a:solidFill>
                    <a:sysClr val="windowText" lastClr="000000"/>
                  </a:solidFill>
                  <a:latin typeface="맑은 고딕"/>
                  <a:ea typeface="맑은 고딕" panose="020B0503020000020004" pitchFamily="50" charset="-127"/>
                </a:rPr>
                <a:t>&lt;Database&gt;</a:t>
              </a:r>
              <a:endParaRPr lang="ko-KR" altLang="en-US" sz="1015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26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844083" eaLnBrk="1" latinLnBrk="0" hangingPunct="1">
              <a:lnSpc>
                <a:spcPct val="90000"/>
              </a:lnSpc>
            </a:pPr>
            <a:r>
              <a:rPr kumimoji="1" lang="en-US" altLang="ko-KR" sz="2400" dirty="0">
                <a:latin typeface="+mj-ea"/>
                <a:ea typeface="+mj-ea"/>
              </a:rPr>
              <a:t>Cinder</a:t>
            </a:r>
            <a:endParaRPr kumimoji="1" lang="ko-KR" altLang="en-US" sz="2400" dirty="0">
              <a:latin typeface="+mj-ea"/>
              <a:ea typeface="+mj-ea"/>
            </a:endParaRPr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E88021B3-C61A-4E41-9829-B99735E4A7A7}"/>
              </a:ext>
            </a:extLst>
          </p:cNvPr>
          <p:cNvSpPr txBox="1">
            <a:spLocks/>
          </p:cNvSpPr>
          <p:nvPr/>
        </p:nvSpPr>
        <p:spPr>
          <a:xfrm>
            <a:off x="178797" y="1484784"/>
            <a:ext cx="8216016" cy="649120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84408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블록 디바이스를 생성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삭제 등을 수행할 수 있도록 가상화 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Volume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에 대한 블록 스토리지 관리</a:t>
            </a:r>
            <a:endParaRPr lang="en-US" altLang="ko-KR" sz="1292" dirty="0">
              <a:solidFill>
                <a:sysClr val="windowText" lastClr="000000"/>
              </a:solidFill>
              <a:latin typeface="맑은 고딕"/>
              <a:ea typeface="맑은 고딕" panose="020B0503020000020004" pitchFamily="50" charset="-127"/>
            </a:endParaRPr>
          </a:p>
          <a:p>
            <a:pPr marL="285750" indent="-285750" defTabSz="84408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볼륨의 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‘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생성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삭제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연결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해지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스냅샷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’ 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기능을 제공하는 서비스</a:t>
            </a:r>
            <a:endParaRPr lang="en-US" altLang="ko-KR" sz="1292" dirty="0">
              <a:solidFill>
                <a:sysClr val="windowText" lastClr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8D1535B-A3F5-45B8-8162-7A1CB5AFE03A}"/>
              </a:ext>
            </a:extLst>
          </p:cNvPr>
          <p:cNvSpPr/>
          <p:nvPr/>
        </p:nvSpPr>
        <p:spPr>
          <a:xfrm>
            <a:off x="2043009" y="3134343"/>
            <a:ext cx="1389134" cy="3138616"/>
          </a:xfrm>
          <a:prstGeom prst="rect">
            <a:avLst/>
          </a:prstGeom>
          <a:solidFill>
            <a:srgbClr val="FFFFCC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923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42F28C5-01F6-439C-A596-12C9A85661F0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812602" y="3530936"/>
            <a:ext cx="1414494" cy="429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34" name="꺾인 연결선 32">
            <a:extLst>
              <a:ext uri="{FF2B5EF4-FFF2-40B4-BE49-F238E27FC236}">
                <a16:creationId xmlns:a16="http://schemas.microsoft.com/office/drawing/2014/main" id="{7DE3A99D-D9BD-4465-AE73-9B92A6D2BCC7}"/>
              </a:ext>
            </a:extLst>
          </p:cNvPr>
          <p:cNvCxnSpPr>
            <a:stCxn id="43" idx="2"/>
            <a:endCxn id="42" idx="0"/>
          </p:cNvCxnSpPr>
          <p:nvPr/>
        </p:nvCxnSpPr>
        <p:spPr>
          <a:xfrm rot="5400000">
            <a:off x="1765015" y="3340535"/>
            <a:ext cx="593528" cy="136079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35" name="꺾인 연결선 33">
            <a:extLst>
              <a:ext uri="{FF2B5EF4-FFF2-40B4-BE49-F238E27FC236}">
                <a16:creationId xmlns:a16="http://schemas.microsoft.com/office/drawing/2014/main" id="{DCF8DBFB-1DB1-4CCF-8B80-6E6AC3A61CD4}"/>
              </a:ext>
            </a:extLst>
          </p:cNvPr>
          <p:cNvCxnSpPr>
            <a:cxnSpLocks/>
          </p:cNvCxnSpPr>
          <p:nvPr/>
        </p:nvCxnSpPr>
        <p:spPr>
          <a:xfrm rot="10800000">
            <a:off x="548484" y="4145954"/>
            <a:ext cx="1678616" cy="930566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36" name="꺾인 연결선 35">
            <a:extLst>
              <a:ext uri="{FF2B5EF4-FFF2-40B4-BE49-F238E27FC236}">
                <a16:creationId xmlns:a16="http://schemas.microsoft.com/office/drawing/2014/main" id="{7ACF9C62-13E4-4990-B694-9AC8E20F65A4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>
            <a:off x="300420" y="3535227"/>
            <a:ext cx="1926676" cy="2317264"/>
          </a:xfrm>
          <a:prstGeom prst="bentConnector3">
            <a:avLst>
              <a:gd name="adj1" fmla="val 110952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825FD44-A137-4E67-AA0B-AC0CA62C09BC}"/>
              </a:ext>
            </a:extLst>
          </p:cNvPr>
          <p:cNvCxnSpPr>
            <a:stCxn id="46" idx="3"/>
            <a:endCxn id="48" idx="1"/>
          </p:cNvCxnSpPr>
          <p:nvPr/>
        </p:nvCxnSpPr>
        <p:spPr>
          <a:xfrm>
            <a:off x="3257250" y="5852489"/>
            <a:ext cx="287588" cy="187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B4145FF-8C90-4568-A116-3FD43104C293}"/>
              </a:ext>
            </a:extLst>
          </p:cNvPr>
          <p:cNvCxnSpPr>
            <a:endCxn id="45" idx="1"/>
          </p:cNvCxnSpPr>
          <p:nvPr/>
        </p:nvCxnSpPr>
        <p:spPr>
          <a:xfrm flipV="1">
            <a:off x="1896797" y="4523645"/>
            <a:ext cx="330299" cy="2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3737069-4615-41BD-A6B4-EF946C7A9E99}"/>
              </a:ext>
            </a:extLst>
          </p:cNvPr>
          <p:cNvCxnSpPr>
            <a:stCxn id="45" idx="3"/>
            <a:endCxn id="47" idx="1"/>
          </p:cNvCxnSpPr>
          <p:nvPr/>
        </p:nvCxnSpPr>
        <p:spPr>
          <a:xfrm>
            <a:off x="3257250" y="4523645"/>
            <a:ext cx="287589" cy="86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40" name="꺾인 연결선 39">
            <a:extLst>
              <a:ext uri="{FF2B5EF4-FFF2-40B4-BE49-F238E27FC236}">
                <a16:creationId xmlns:a16="http://schemas.microsoft.com/office/drawing/2014/main" id="{1749ED55-B4A3-49AC-A71F-1A524453408E}"/>
              </a:ext>
            </a:extLst>
          </p:cNvPr>
          <p:cNvCxnSpPr/>
          <p:nvPr/>
        </p:nvCxnSpPr>
        <p:spPr>
          <a:xfrm rot="16200000" flipV="1">
            <a:off x="1494994" y="4514034"/>
            <a:ext cx="929663" cy="1360790"/>
          </a:xfrm>
          <a:prstGeom prst="bentConnector3">
            <a:avLst>
              <a:gd name="adj1" fmla="val 19736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41" name="꺾인 연결선 46">
            <a:extLst>
              <a:ext uri="{FF2B5EF4-FFF2-40B4-BE49-F238E27FC236}">
                <a16:creationId xmlns:a16="http://schemas.microsoft.com/office/drawing/2014/main" id="{14AD9759-5D86-43C4-9DA0-C9F6452B9306}"/>
              </a:ext>
            </a:extLst>
          </p:cNvPr>
          <p:cNvCxnSpPr>
            <a:stCxn id="42" idx="2"/>
            <a:endCxn id="44" idx="1"/>
          </p:cNvCxnSpPr>
          <p:nvPr/>
        </p:nvCxnSpPr>
        <p:spPr>
          <a:xfrm rot="16200000" flipH="1">
            <a:off x="1683860" y="4427119"/>
            <a:ext cx="240759" cy="845714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E6D74FD-332F-448D-9952-251ACFE46D3B}"/>
              </a:ext>
            </a:extLst>
          </p:cNvPr>
          <p:cNvSpPr/>
          <p:nvPr/>
        </p:nvSpPr>
        <p:spPr>
          <a:xfrm>
            <a:off x="866306" y="4317694"/>
            <a:ext cx="1030154" cy="41190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Message Queue</a:t>
            </a:r>
          </a:p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23" dirty="0" err="1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RabbitMQ</a:t>
            </a: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23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E208A0C-758D-4CBE-95E6-BFC6D9A03F7A}"/>
              </a:ext>
            </a:extLst>
          </p:cNvPr>
          <p:cNvSpPr/>
          <p:nvPr/>
        </p:nvSpPr>
        <p:spPr>
          <a:xfrm>
            <a:off x="2227096" y="3337706"/>
            <a:ext cx="1030154" cy="38645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cinder-</a:t>
            </a:r>
            <a:r>
              <a:rPr lang="en-US" altLang="ko-KR" sz="923" dirty="0" err="1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ko-KR" altLang="en-US" sz="923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E76FBBC-6ECD-425C-9B32-553DBA174B65}"/>
              </a:ext>
            </a:extLst>
          </p:cNvPr>
          <p:cNvSpPr/>
          <p:nvPr/>
        </p:nvSpPr>
        <p:spPr>
          <a:xfrm>
            <a:off x="2227097" y="4777126"/>
            <a:ext cx="1030154" cy="38645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cinder-scheduler</a:t>
            </a:r>
            <a:endParaRPr lang="ko-KR" altLang="en-US" sz="923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57A7DE6-54B5-49D2-AFCB-05396976CD2F}"/>
              </a:ext>
            </a:extLst>
          </p:cNvPr>
          <p:cNvSpPr/>
          <p:nvPr/>
        </p:nvSpPr>
        <p:spPr>
          <a:xfrm>
            <a:off x="2227096" y="4330415"/>
            <a:ext cx="1030154" cy="38645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cinder-backup</a:t>
            </a:r>
            <a:endParaRPr lang="ko-KR" altLang="en-US" sz="923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8C5045F-AF48-48B1-A8C2-42423DA249C0}"/>
              </a:ext>
            </a:extLst>
          </p:cNvPr>
          <p:cNvSpPr/>
          <p:nvPr/>
        </p:nvSpPr>
        <p:spPr>
          <a:xfrm>
            <a:off x="2227096" y="5659260"/>
            <a:ext cx="1030154" cy="38645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cinder-volume</a:t>
            </a:r>
            <a:endParaRPr lang="ko-KR" altLang="en-US" sz="923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F1BF646-5200-4B6E-B6B5-709299A4651D}"/>
              </a:ext>
            </a:extLst>
          </p:cNvPr>
          <p:cNvSpPr/>
          <p:nvPr/>
        </p:nvSpPr>
        <p:spPr>
          <a:xfrm>
            <a:off x="3544839" y="4231908"/>
            <a:ext cx="1162839" cy="58364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Volume Backup</a:t>
            </a:r>
          </a:p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Repository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A03EE20-6F3E-429F-BC87-5BCEF6CF0B9B}"/>
              </a:ext>
            </a:extLst>
          </p:cNvPr>
          <p:cNvSpPr/>
          <p:nvPr/>
        </p:nvSpPr>
        <p:spPr>
          <a:xfrm>
            <a:off x="3544838" y="5587892"/>
            <a:ext cx="1162840" cy="53294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Volume Back Ends</a:t>
            </a:r>
          </a:p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23" dirty="0" err="1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Ceph</a:t>
            </a: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Sheepdog,…)</a:t>
            </a:r>
            <a:endParaRPr lang="ko-KR" altLang="en-US" sz="923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꺾인 연결선 67">
            <a:extLst>
              <a:ext uri="{FF2B5EF4-FFF2-40B4-BE49-F238E27FC236}">
                <a16:creationId xmlns:a16="http://schemas.microsoft.com/office/drawing/2014/main" id="{E1B6F65E-FFE3-43C7-A348-ED32F1F24B68}"/>
              </a:ext>
            </a:extLst>
          </p:cNvPr>
          <p:cNvCxnSpPr>
            <a:cxnSpLocks/>
            <a:endCxn id="43" idx="0"/>
          </p:cNvCxnSpPr>
          <p:nvPr/>
        </p:nvCxnSpPr>
        <p:spPr>
          <a:xfrm rot="10800000" flipV="1">
            <a:off x="2742173" y="2571263"/>
            <a:ext cx="253885" cy="766443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pic>
        <p:nvPicPr>
          <p:cNvPr id="50" name="table">
            <a:extLst>
              <a:ext uri="{FF2B5EF4-FFF2-40B4-BE49-F238E27FC236}">
                <a16:creationId xmlns:a16="http://schemas.microsoft.com/office/drawing/2014/main" id="{2143A49D-0E30-43C4-A9B0-FD330D153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625" y="2940622"/>
            <a:ext cx="4066207" cy="3005690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C2E0E9-7023-488C-A443-08D5124D3E51}"/>
              </a:ext>
            </a:extLst>
          </p:cNvPr>
          <p:cNvSpPr/>
          <p:nvPr/>
        </p:nvSpPr>
        <p:spPr>
          <a:xfrm>
            <a:off x="3545971" y="3235982"/>
            <a:ext cx="1162839" cy="58364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Identity Service</a:t>
            </a:r>
          </a:p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(Keystone)</a:t>
            </a:r>
            <a:endParaRPr lang="ko-KR" altLang="en-US" sz="923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2C807EB-CBF2-42AE-96CF-110580ACC3D0}"/>
              </a:ext>
            </a:extLst>
          </p:cNvPr>
          <p:cNvCxnSpPr>
            <a:stCxn id="51" idx="1"/>
            <a:endCxn id="43" idx="3"/>
          </p:cNvCxnSpPr>
          <p:nvPr/>
        </p:nvCxnSpPr>
        <p:spPr>
          <a:xfrm flipH="1">
            <a:off x="3257249" y="3527804"/>
            <a:ext cx="288722" cy="3131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1853BC0-0EE1-4A77-AED7-3A4DC1AF0E1F}"/>
              </a:ext>
            </a:extLst>
          </p:cNvPr>
          <p:cNvGrpSpPr/>
          <p:nvPr/>
        </p:nvGrpSpPr>
        <p:grpSpPr>
          <a:xfrm>
            <a:off x="2913016" y="2349658"/>
            <a:ext cx="628698" cy="659200"/>
            <a:chOff x="6121094" y="4454172"/>
            <a:chExt cx="681089" cy="714133"/>
          </a:xfrm>
        </p:grpSpPr>
        <p:pic>
          <p:nvPicPr>
            <p:cNvPr id="57" name="Picture 8" descr="Users-2-2 icon">
              <a:extLst>
                <a:ext uri="{FF2B5EF4-FFF2-40B4-BE49-F238E27FC236}">
                  <a16:creationId xmlns:a16="http://schemas.microsoft.com/office/drawing/2014/main" id="{C92FDDB2-D4CA-4F92-9027-490831A0C5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4520" y="4454172"/>
              <a:ext cx="505201" cy="505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78">
              <a:extLst>
                <a:ext uri="{FF2B5EF4-FFF2-40B4-BE49-F238E27FC236}">
                  <a16:creationId xmlns:a16="http://schemas.microsoft.com/office/drawing/2014/main" id="{5B5F3334-098A-4A51-B69A-3F726D7D2D34}"/>
                </a:ext>
              </a:extLst>
            </p:cNvPr>
            <p:cNvSpPr txBox="1"/>
            <p:nvPr/>
          </p:nvSpPr>
          <p:spPr>
            <a:xfrm>
              <a:off x="6121094" y="4914415"/>
              <a:ext cx="681089" cy="253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440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23" dirty="0">
                  <a:solidFill>
                    <a:sysClr val="windowText" lastClr="000000"/>
                  </a:solidFill>
                  <a:latin typeface="맑은 고딕"/>
                  <a:ea typeface="맑은 고딕" panose="020B0503020000020004" pitchFamily="50" charset="-127"/>
                </a:rPr>
                <a:t>&lt;users&gt;</a:t>
              </a:r>
              <a:endParaRPr lang="ko-KR" altLang="en-US" sz="923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B5056C5-1E03-48B3-8A48-F151FFADEE94}"/>
              </a:ext>
            </a:extLst>
          </p:cNvPr>
          <p:cNvGrpSpPr/>
          <p:nvPr/>
        </p:nvGrpSpPr>
        <p:grpSpPr>
          <a:xfrm>
            <a:off x="161139" y="3281852"/>
            <a:ext cx="845103" cy="758932"/>
            <a:chOff x="6621357" y="5122289"/>
            <a:chExt cx="1021459" cy="1009835"/>
          </a:xfrm>
        </p:grpSpPr>
        <p:pic>
          <p:nvPicPr>
            <p:cNvPr id="55" name="Picture 10" descr="Image result for icon database">
              <a:extLst>
                <a:ext uri="{FF2B5EF4-FFF2-40B4-BE49-F238E27FC236}">
                  <a16:creationId xmlns:a16="http://schemas.microsoft.com/office/drawing/2014/main" id="{98EB2E66-0F13-414F-BFF4-2FE7B83D0C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833" y="5122289"/>
              <a:ext cx="697997" cy="697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81">
              <a:extLst>
                <a:ext uri="{FF2B5EF4-FFF2-40B4-BE49-F238E27FC236}">
                  <a16:creationId xmlns:a16="http://schemas.microsoft.com/office/drawing/2014/main" id="{5E017711-84F9-4966-9335-93BC0B5683EE}"/>
                </a:ext>
              </a:extLst>
            </p:cNvPr>
            <p:cNvSpPr txBox="1"/>
            <p:nvPr/>
          </p:nvSpPr>
          <p:spPr>
            <a:xfrm>
              <a:off x="6621357" y="5820285"/>
              <a:ext cx="1021459" cy="311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440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23" dirty="0">
                  <a:solidFill>
                    <a:sysClr val="windowText" lastClr="000000"/>
                  </a:solidFill>
                  <a:latin typeface="맑은 고딕"/>
                  <a:ea typeface="맑은 고딕" panose="020B0503020000020004" pitchFamily="50" charset="-127"/>
                </a:rPr>
                <a:t>&lt;Database&gt;</a:t>
              </a:r>
              <a:endParaRPr lang="ko-KR" altLang="en-US" sz="923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0185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844083" eaLnBrk="1" latinLnBrk="0" hangingPunct="1">
              <a:lnSpc>
                <a:spcPct val="90000"/>
              </a:lnSpc>
            </a:pPr>
            <a:r>
              <a:rPr kumimoji="1" lang="en-US" altLang="ko-KR" sz="2400" dirty="0">
                <a:latin typeface="+mj-ea"/>
                <a:ea typeface="+mj-ea"/>
              </a:rPr>
              <a:t>Heat</a:t>
            </a:r>
            <a:endParaRPr kumimoji="1" lang="ko-KR" altLang="en-US" sz="2400" dirty="0">
              <a:latin typeface="+mj-ea"/>
              <a:ea typeface="+mj-ea"/>
            </a:endParaRP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8D998B7C-3CAE-413E-9CB6-ACDE732EA7AA}"/>
              </a:ext>
            </a:extLst>
          </p:cNvPr>
          <p:cNvSpPr txBox="1">
            <a:spLocks/>
          </p:cNvSpPr>
          <p:nvPr/>
        </p:nvSpPr>
        <p:spPr>
          <a:xfrm>
            <a:off x="118613" y="1566768"/>
            <a:ext cx="8839385" cy="591450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84408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클라우드 자원을 생성하고 관리하는 스크립트 형식의 템플릿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(Heat Orchestration Template)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을 제공</a:t>
            </a:r>
            <a:endParaRPr lang="en-US" altLang="ko-KR" sz="1292" dirty="0">
              <a:solidFill>
                <a:sysClr val="windowText" lastClr="000000"/>
              </a:solidFill>
              <a:latin typeface="맑은 고딕"/>
              <a:ea typeface="맑은 고딕" panose="020B0503020000020004" pitchFamily="50" charset="-127"/>
            </a:endParaRPr>
          </a:p>
          <a:p>
            <a:pPr marL="285750" indent="-285750" defTabSz="84408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92" dirty="0" err="1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개발인프라를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 자동으로 구축할 수 있도록 지원하는 서비스</a:t>
            </a:r>
            <a:endParaRPr lang="en-US" altLang="ko-KR" sz="1292" dirty="0">
              <a:solidFill>
                <a:sysClr val="windowText" lastClr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F96BB9C-B875-4F60-9E99-884CFDDEBEAE}"/>
              </a:ext>
            </a:extLst>
          </p:cNvPr>
          <p:cNvSpPr/>
          <p:nvPr/>
        </p:nvSpPr>
        <p:spPr>
          <a:xfrm>
            <a:off x="1557347" y="3840909"/>
            <a:ext cx="3041481" cy="2286352"/>
          </a:xfrm>
          <a:prstGeom prst="rect">
            <a:avLst/>
          </a:prstGeom>
          <a:solidFill>
            <a:srgbClr val="FFFFCC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77">
              <a:solidFill>
                <a:sysClr val="window" lastClr="FFFFFF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AE5ABFF-094B-4F3D-941D-7F662EC9D07D}"/>
              </a:ext>
            </a:extLst>
          </p:cNvPr>
          <p:cNvSpPr/>
          <p:nvPr/>
        </p:nvSpPr>
        <p:spPr>
          <a:xfrm>
            <a:off x="3173375" y="3922899"/>
            <a:ext cx="1322766" cy="1031694"/>
          </a:xfrm>
          <a:prstGeom prst="rect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dash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3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C4812E0-2A0E-47D2-8216-3CC4E1C88AC3}"/>
              </a:ext>
            </a:extLst>
          </p:cNvPr>
          <p:cNvSpPr/>
          <p:nvPr/>
        </p:nvSpPr>
        <p:spPr>
          <a:xfrm>
            <a:off x="3243717" y="3997647"/>
            <a:ext cx="1208620" cy="39193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3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heat-</a:t>
            </a:r>
            <a:r>
              <a:rPr lang="en-US" altLang="ko-KR" sz="831" dirty="0" err="1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lang="en-US" altLang="ko-KR" sz="83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25D3D5A-E2FB-41B5-8C1C-EED4A720BEF7}"/>
              </a:ext>
            </a:extLst>
          </p:cNvPr>
          <p:cNvSpPr/>
          <p:nvPr/>
        </p:nvSpPr>
        <p:spPr>
          <a:xfrm>
            <a:off x="1823223" y="3139164"/>
            <a:ext cx="1124646" cy="40243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3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Identity Service</a:t>
            </a:r>
          </a:p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3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(Keystone)</a:t>
            </a:r>
            <a:endParaRPr lang="ko-KR" altLang="en-US" sz="83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" name="table">
            <a:extLst>
              <a:ext uri="{FF2B5EF4-FFF2-40B4-BE49-F238E27FC236}">
                <a16:creationId xmlns:a16="http://schemas.microsoft.com/office/drawing/2014/main" id="{DEC0DEC0-E395-4F84-9B65-89A82D6AC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915" y="3014238"/>
            <a:ext cx="3921369" cy="2664354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6E0A986-3B60-4DC5-B5E0-BF70F0866F0C}"/>
              </a:ext>
            </a:extLst>
          </p:cNvPr>
          <p:cNvSpPr/>
          <p:nvPr/>
        </p:nvSpPr>
        <p:spPr>
          <a:xfrm>
            <a:off x="3243717" y="3139164"/>
            <a:ext cx="1196441" cy="40243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3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Dashboard</a:t>
            </a:r>
          </a:p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3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(Horizon)</a:t>
            </a:r>
            <a:endParaRPr lang="ko-KR" altLang="en-US" sz="83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2D657D-B2DD-417E-A5FB-7D965D3C7D7B}"/>
              </a:ext>
            </a:extLst>
          </p:cNvPr>
          <p:cNvSpPr/>
          <p:nvPr/>
        </p:nvSpPr>
        <p:spPr>
          <a:xfrm>
            <a:off x="1825688" y="5009363"/>
            <a:ext cx="1099562" cy="74577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3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heat-engine</a:t>
            </a:r>
            <a:endParaRPr lang="ko-KR" altLang="en-US" sz="83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2206F5-C934-4409-B5F6-38278AE7FD93}"/>
              </a:ext>
            </a:extLst>
          </p:cNvPr>
          <p:cNvCxnSpPr>
            <a:stCxn id="34" idx="2"/>
            <a:endCxn id="30" idx="0"/>
          </p:cNvCxnSpPr>
          <p:nvPr/>
        </p:nvCxnSpPr>
        <p:spPr>
          <a:xfrm flipH="1">
            <a:off x="3834758" y="3541598"/>
            <a:ext cx="7180" cy="38130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CB732E3-665F-41A3-AD2D-E148DC0868D1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3841938" y="2827771"/>
            <a:ext cx="6090" cy="311394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BBC7852-2E39-4BB6-8929-BD70D43A6947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925250" y="5382248"/>
            <a:ext cx="737036" cy="5321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39" name="꺾인 연결선 43">
            <a:extLst>
              <a:ext uri="{FF2B5EF4-FFF2-40B4-BE49-F238E27FC236}">
                <a16:creationId xmlns:a16="http://schemas.microsoft.com/office/drawing/2014/main" id="{7D4B6618-91EE-4998-9C46-ACD3E0C1C463}"/>
              </a:ext>
            </a:extLst>
          </p:cNvPr>
          <p:cNvCxnSpPr>
            <a:stCxn id="32" idx="2"/>
          </p:cNvCxnSpPr>
          <p:nvPr/>
        </p:nvCxnSpPr>
        <p:spPr>
          <a:xfrm rot="16200000" flipH="1">
            <a:off x="2883605" y="3043539"/>
            <a:ext cx="381300" cy="1377417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FF18694-AB37-4A76-AFD2-62E9FC1EBC22}"/>
              </a:ext>
            </a:extLst>
          </p:cNvPr>
          <p:cNvSpPr/>
          <p:nvPr/>
        </p:nvSpPr>
        <p:spPr>
          <a:xfrm>
            <a:off x="1814017" y="3987145"/>
            <a:ext cx="1122905" cy="40243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3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Message Queue</a:t>
            </a:r>
          </a:p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3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31" dirty="0" err="1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RabbitMQ</a:t>
            </a:r>
            <a:r>
              <a:rPr lang="en-US" altLang="ko-KR" sz="83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3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B173749-DF38-4594-BD37-8DD99AE7F558}"/>
              </a:ext>
            </a:extLst>
          </p:cNvPr>
          <p:cNvCxnSpPr>
            <a:endCxn id="40" idx="3"/>
          </p:cNvCxnSpPr>
          <p:nvPr/>
        </p:nvCxnSpPr>
        <p:spPr>
          <a:xfrm flipH="1" flipV="1">
            <a:off x="2936921" y="4188362"/>
            <a:ext cx="236454" cy="525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11D2B85-6F8B-493E-AA56-A1C0B0AEB363}"/>
              </a:ext>
            </a:extLst>
          </p:cNvPr>
          <p:cNvCxnSpPr>
            <a:stCxn id="35" idx="0"/>
            <a:endCxn id="40" idx="2"/>
          </p:cNvCxnSpPr>
          <p:nvPr/>
        </p:nvCxnSpPr>
        <p:spPr>
          <a:xfrm flipV="1">
            <a:off x="2375469" y="4389579"/>
            <a:ext cx="0" cy="619784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A9FA588-4D4B-49F5-B0FD-38545C7204B3}"/>
              </a:ext>
            </a:extLst>
          </p:cNvPr>
          <p:cNvSpPr/>
          <p:nvPr/>
        </p:nvSpPr>
        <p:spPr>
          <a:xfrm>
            <a:off x="233196" y="5244774"/>
            <a:ext cx="1124646" cy="40243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3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07D44BF-7AF1-4709-A2F4-49B0396F2900}"/>
              </a:ext>
            </a:extLst>
          </p:cNvPr>
          <p:cNvSpPr/>
          <p:nvPr/>
        </p:nvSpPr>
        <p:spPr>
          <a:xfrm>
            <a:off x="152110" y="5169307"/>
            <a:ext cx="1124646" cy="40243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3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Other Services</a:t>
            </a:r>
          </a:p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3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(Nova, Cinder, Neutron, </a:t>
            </a:r>
            <a:r>
              <a:rPr lang="en-US" altLang="ko-KR" sz="831" dirty="0" err="1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r>
              <a:rPr lang="en-US" altLang="ko-KR" sz="83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3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8642B33-4B58-4803-9458-F21C43DA0CF6}"/>
              </a:ext>
            </a:extLst>
          </p:cNvPr>
          <p:cNvCxnSpPr>
            <a:stCxn id="35" idx="1"/>
            <a:endCxn id="44" idx="3"/>
          </p:cNvCxnSpPr>
          <p:nvPr/>
        </p:nvCxnSpPr>
        <p:spPr>
          <a:xfrm flipH="1" flipV="1">
            <a:off x="1276756" y="5370525"/>
            <a:ext cx="548933" cy="11724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4C94CE-C898-4D56-9E3D-C27949881767}"/>
              </a:ext>
            </a:extLst>
          </p:cNvPr>
          <p:cNvSpPr/>
          <p:nvPr/>
        </p:nvSpPr>
        <p:spPr>
          <a:xfrm>
            <a:off x="3243717" y="4453345"/>
            <a:ext cx="1208620" cy="41489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3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heat-</a:t>
            </a:r>
            <a:r>
              <a:rPr lang="en-US" altLang="ko-KR" sz="831" dirty="0" err="1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en-US" altLang="ko-KR" sz="83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831" dirty="0" err="1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cfn</a:t>
            </a:r>
            <a:endParaRPr lang="ko-KR" altLang="en-US" sz="831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8E583CC-95EB-4643-8423-5A0F17C51EDD}"/>
              </a:ext>
            </a:extLst>
          </p:cNvPr>
          <p:cNvGrpSpPr/>
          <p:nvPr/>
        </p:nvGrpSpPr>
        <p:grpSpPr>
          <a:xfrm>
            <a:off x="3558826" y="2203956"/>
            <a:ext cx="647934" cy="666316"/>
            <a:chOff x="6121094" y="4454172"/>
            <a:chExt cx="701928" cy="721842"/>
          </a:xfrm>
        </p:grpSpPr>
        <p:pic>
          <p:nvPicPr>
            <p:cNvPr id="51" name="Picture 8" descr="Users-2-2 icon">
              <a:extLst>
                <a:ext uri="{FF2B5EF4-FFF2-40B4-BE49-F238E27FC236}">
                  <a16:creationId xmlns:a16="http://schemas.microsoft.com/office/drawing/2014/main" id="{8EDA7A71-217C-4D90-BF3D-7827CC8DD3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4520" y="4454172"/>
              <a:ext cx="505201" cy="505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104">
              <a:extLst>
                <a:ext uri="{FF2B5EF4-FFF2-40B4-BE49-F238E27FC236}">
                  <a16:creationId xmlns:a16="http://schemas.microsoft.com/office/drawing/2014/main" id="{B45820CF-29DE-403C-BD86-0E9D7F9D0802}"/>
                </a:ext>
              </a:extLst>
            </p:cNvPr>
            <p:cNvSpPr txBox="1"/>
            <p:nvPr/>
          </p:nvSpPr>
          <p:spPr>
            <a:xfrm>
              <a:off x="6121094" y="4914415"/>
              <a:ext cx="701928" cy="261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440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69" dirty="0">
                  <a:solidFill>
                    <a:sysClr val="windowText" lastClr="000000"/>
                  </a:solidFill>
                  <a:latin typeface="맑은 고딕"/>
                  <a:ea typeface="맑은 고딕" panose="020B0503020000020004" pitchFamily="50" charset="-127"/>
                </a:rPr>
                <a:t>&lt;users&gt;</a:t>
              </a:r>
              <a:endParaRPr lang="ko-KR" altLang="en-US" sz="969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74B2ACB-1260-446F-960F-9FD4FC7A2143}"/>
              </a:ext>
            </a:extLst>
          </p:cNvPr>
          <p:cNvGrpSpPr/>
          <p:nvPr/>
        </p:nvGrpSpPr>
        <p:grpSpPr>
          <a:xfrm>
            <a:off x="3551417" y="5140198"/>
            <a:ext cx="878767" cy="766049"/>
            <a:chOff x="6621357" y="5122289"/>
            <a:chExt cx="1062148" cy="1019305"/>
          </a:xfrm>
        </p:grpSpPr>
        <p:pic>
          <p:nvPicPr>
            <p:cNvPr id="49" name="Picture 10" descr="Image result for icon database">
              <a:extLst>
                <a:ext uri="{FF2B5EF4-FFF2-40B4-BE49-F238E27FC236}">
                  <a16:creationId xmlns:a16="http://schemas.microsoft.com/office/drawing/2014/main" id="{049403E1-DEE2-41B6-B836-FF7DC219B0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833" y="5122289"/>
              <a:ext cx="697997" cy="697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107">
              <a:extLst>
                <a:ext uri="{FF2B5EF4-FFF2-40B4-BE49-F238E27FC236}">
                  <a16:creationId xmlns:a16="http://schemas.microsoft.com/office/drawing/2014/main" id="{6A90980D-AD34-4498-8BB0-B8CAF4573CC1}"/>
                </a:ext>
              </a:extLst>
            </p:cNvPr>
            <p:cNvSpPr txBox="1"/>
            <p:nvPr/>
          </p:nvSpPr>
          <p:spPr>
            <a:xfrm>
              <a:off x="6621357" y="5820286"/>
              <a:ext cx="1062148" cy="321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4408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69" dirty="0">
                  <a:solidFill>
                    <a:sysClr val="windowText" lastClr="000000"/>
                  </a:solidFill>
                  <a:latin typeface="맑은 고딕"/>
                  <a:ea typeface="맑은 고딕" panose="020B0503020000020004" pitchFamily="50" charset="-127"/>
                </a:rPr>
                <a:t>&lt;Database&gt;</a:t>
              </a:r>
              <a:endParaRPr lang="ko-KR" altLang="en-US" sz="969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118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844083" eaLnBrk="1" latinLnBrk="0" hangingPunct="1">
              <a:lnSpc>
                <a:spcPct val="90000"/>
              </a:lnSpc>
            </a:pPr>
            <a:r>
              <a:rPr kumimoji="1" lang="en-US" altLang="ko-KR" sz="2400" dirty="0">
                <a:latin typeface="+mj-ea"/>
                <a:ea typeface="+mj-ea"/>
              </a:rPr>
              <a:t>Horizon</a:t>
            </a:r>
            <a:endParaRPr kumimoji="1" lang="ko-KR" altLang="en-US" sz="2400" dirty="0">
              <a:latin typeface="+mj-ea"/>
              <a:ea typeface="+mj-ea"/>
            </a:endParaRPr>
          </a:p>
        </p:txBody>
      </p:sp>
      <p:sp>
        <p:nvSpPr>
          <p:cNvPr id="208" name="텍스트 개체 틀 2">
            <a:extLst>
              <a:ext uri="{FF2B5EF4-FFF2-40B4-BE49-F238E27FC236}">
                <a16:creationId xmlns:a16="http://schemas.microsoft.com/office/drawing/2014/main" id="{597D5A40-8194-47B1-941B-2F82E893ACC6}"/>
              </a:ext>
            </a:extLst>
          </p:cNvPr>
          <p:cNvSpPr txBox="1">
            <a:spLocks/>
          </p:cNvSpPr>
          <p:nvPr/>
        </p:nvSpPr>
        <p:spPr>
          <a:xfrm>
            <a:off x="143413" y="1425227"/>
            <a:ext cx="8839385" cy="329734"/>
          </a:xfrm>
          <a:prstGeom prst="rect">
            <a:avLst/>
          </a:prstGeom>
        </p:spPr>
        <p:txBody>
          <a:bodyPr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84408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클라우드 자원을 웹 기반 인터페이스로 제어를 할 수 있도록 제공</a:t>
            </a:r>
            <a:r>
              <a:rPr lang="en-US" altLang="ko-KR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292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하는 서비스</a:t>
            </a:r>
            <a:endParaRPr lang="en-US" altLang="ko-KR" sz="1292" dirty="0">
              <a:solidFill>
                <a:sysClr val="windowText" lastClr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9802547-11EF-4BF7-97D8-F2421527A86E}"/>
              </a:ext>
            </a:extLst>
          </p:cNvPr>
          <p:cNvSpPr/>
          <p:nvPr/>
        </p:nvSpPr>
        <p:spPr>
          <a:xfrm>
            <a:off x="308156" y="2697217"/>
            <a:ext cx="3064984" cy="3507805"/>
          </a:xfrm>
          <a:prstGeom prst="rect">
            <a:avLst/>
          </a:prstGeom>
          <a:solidFill>
            <a:srgbClr val="FFFFCC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923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DB4DDBBA-7262-40E8-B49E-FF1C93341EE3}"/>
              </a:ext>
            </a:extLst>
          </p:cNvPr>
          <p:cNvSpPr/>
          <p:nvPr/>
        </p:nvSpPr>
        <p:spPr>
          <a:xfrm>
            <a:off x="1970579" y="2927530"/>
            <a:ext cx="1258765" cy="809612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923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D273D1-EA5E-4D13-B1A9-AC8CA28C67E7}"/>
              </a:ext>
            </a:extLst>
          </p:cNvPr>
          <p:cNvSpPr/>
          <p:nvPr/>
        </p:nvSpPr>
        <p:spPr>
          <a:xfrm>
            <a:off x="565038" y="5486218"/>
            <a:ext cx="1258765" cy="38645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923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B0B8552C-416C-4EDC-80DF-8BD380E8B2B3}"/>
              </a:ext>
            </a:extLst>
          </p:cNvPr>
          <p:cNvCxnSpPr>
            <a:stCxn id="210" idx="1"/>
            <a:endCxn id="213" idx="3"/>
          </p:cNvCxnSpPr>
          <p:nvPr/>
        </p:nvCxnSpPr>
        <p:spPr>
          <a:xfrm flipH="1" flipV="1">
            <a:off x="1605000" y="3332218"/>
            <a:ext cx="365579" cy="1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81E0E4FB-6E9D-470A-A482-83688A402069}"/>
              </a:ext>
            </a:extLst>
          </p:cNvPr>
          <p:cNvSpPr/>
          <p:nvPr/>
        </p:nvSpPr>
        <p:spPr>
          <a:xfrm>
            <a:off x="497619" y="3138989"/>
            <a:ext cx="1107381" cy="38645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Identity</a:t>
            </a:r>
            <a:r>
              <a:rPr lang="ko-KR" altLang="en-US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Service</a:t>
            </a:r>
            <a:endParaRPr lang="ko-KR" altLang="en-US" sz="923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8EA8F3A2-52FF-4EE7-87FE-16746A0F76F1}"/>
              </a:ext>
            </a:extLst>
          </p:cNvPr>
          <p:cNvSpPr/>
          <p:nvPr/>
        </p:nvSpPr>
        <p:spPr>
          <a:xfrm>
            <a:off x="508263" y="4319476"/>
            <a:ext cx="1258765" cy="38645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Image Service</a:t>
            </a:r>
            <a:endParaRPr lang="ko-KR" altLang="en-US" sz="923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3F3EAF82-14B1-4308-8F31-828265BBABE6}"/>
              </a:ext>
            </a:extLst>
          </p:cNvPr>
          <p:cNvSpPr/>
          <p:nvPr/>
        </p:nvSpPr>
        <p:spPr>
          <a:xfrm>
            <a:off x="508263" y="4871041"/>
            <a:ext cx="1258765" cy="38645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Compute Service</a:t>
            </a:r>
            <a:endParaRPr lang="ko-KR" altLang="en-US" sz="923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72C6706B-A5EC-4AD8-A34E-10FE8BB8A825}"/>
              </a:ext>
            </a:extLst>
          </p:cNvPr>
          <p:cNvSpPr/>
          <p:nvPr/>
        </p:nvSpPr>
        <p:spPr>
          <a:xfrm>
            <a:off x="493646" y="5421991"/>
            <a:ext cx="1258765" cy="38645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Other Services</a:t>
            </a:r>
            <a:endParaRPr lang="ko-KR" altLang="en-US" sz="923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7" name="TextBox 110">
            <a:extLst>
              <a:ext uri="{FF2B5EF4-FFF2-40B4-BE49-F238E27FC236}">
                <a16:creationId xmlns:a16="http://schemas.microsoft.com/office/drawing/2014/main" id="{12C74446-E0D7-4A83-9CF7-4961DB2AD0D0}"/>
              </a:ext>
            </a:extLst>
          </p:cNvPr>
          <p:cNvSpPr txBox="1"/>
          <p:nvPr/>
        </p:nvSpPr>
        <p:spPr>
          <a:xfrm>
            <a:off x="889565" y="3629884"/>
            <a:ext cx="873957" cy="220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31" dirty="0">
                <a:latin typeface="+mn-ea"/>
              </a:rPr>
              <a:t>authentication</a:t>
            </a:r>
          </a:p>
        </p:txBody>
      </p:sp>
      <p:sp>
        <p:nvSpPr>
          <p:cNvPr id="218" name="TextBox 111">
            <a:extLst>
              <a:ext uri="{FF2B5EF4-FFF2-40B4-BE49-F238E27FC236}">
                <a16:creationId xmlns:a16="http://schemas.microsoft.com/office/drawing/2014/main" id="{0B7C2119-803B-440E-9654-BEBFEB829810}"/>
              </a:ext>
            </a:extLst>
          </p:cNvPr>
          <p:cNvSpPr txBox="1"/>
          <p:nvPr/>
        </p:nvSpPr>
        <p:spPr>
          <a:xfrm>
            <a:off x="2139687" y="5726071"/>
            <a:ext cx="949299" cy="220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31" dirty="0">
                <a:latin typeface="+mn-ea"/>
              </a:rPr>
              <a:t>service API calls</a:t>
            </a:r>
          </a:p>
        </p:txBody>
      </p:sp>
      <p:pic>
        <p:nvPicPr>
          <p:cNvPr id="219" name="table">
            <a:extLst>
              <a:ext uri="{FF2B5EF4-FFF2-40B4-BE49-F238E27FC236}">
                <a16:creationId xmlns:a16="http://schemas.microsoft.com/office/drawing/2014/main" id="{F72D56BA-2305-4366-BF4C-4E0E8D67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52" y="1820042"/>
            <a:ext cx="3846039" cy="753650"/>
          </a:xfrm>
          <a:prstGeom prst="rect">
            <a:avLst/>
          </a:prstGeom>
        </p:spPr>
      </p:pic>
      <p:cxnSp>
        <p:nvCxnSpPr>
          <p:cNvPr id="220" name="꺾인 연결선 40">
            <a:extLst>
              <a:ext uri="{FF2B5EF4-FFF2-40B4-BE49-F238E27FC236}">
                <a16:creationId xmlns:a16="http://schemas.microsoft.com/office/drawing/2014/main" id="{32141822-3918-44C5-8E2A-F76DC433C8C0}"/>
              </a:ext>
            </a:extLst>
          </p:cNvPr>
          <p:cNvCxnSpPr>
            <a:stCxn id="214" idx="3"/>
            <a:endCxn id="210" idx="2"/>
          </p:cNvCxnSpPr>
          <p:nvPr/>
        </p:nvCxnSpPr>
        <p:spPr>
          <a:xfrm flipV="1">
            <a:off x="1767028" y="3737143"/>
            <a:ext cx="832934" cy="775563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221" name="꺾인 연결선 47">
            <a:extLst>
              <a:ext uri="{FF2B5EF4-FFF2-40B4-BE49-F238E27FC236}">
                <a16:creationId xmlns:a16="http://schemas.microsoft.com/office/drawing/2014/main" id="{91BD4731-D6FC-4316-BB9E-ED2E372C2F5E}"/>
              </a:ext>
            </a:extLst>
          </p:cNvPr>
          <p:cNvCxnSpPr>
            <a:cxnSpLocks/>
            <a:stCxn id="215" idx="3"/>
          </p:cNvCxnSpPr>
          <p:nvPr/>
        </p:nvCxnSpPr>
        <p:spPr>
          <a:xfrm flipV="1">
            <a:off x="1767028" y="3745672"/>
            <a:ext cx="839651" cy="1318599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222" name="꺾인 연결선 50">
            <a:extLst>
              <a:ext uri="{FF2B5EF4-FFF2-40B4-BE49-F238E27FC236}">
                <a16:creationId xmlns:a16="http://schemas.microsoft.com/office/drawing/2014/main" id="{64FD8ABD-6D00-4F09-B9FA-C89AF65029FE}"/>
              </a:ext>
            </a:extLst>
          </p:cNvPr>
          <p:cNvCxnSpPr>
            <a:cxnSpLocks/>
            <a:stCxn id="216" idx="3"/>
          </p:cNvCxnSpPr>
          <p:nvPr/>
        </p:nvCxnSpPr>
        <p:spPr>
          <a:xfrm flipV="1">
            <a:off x="1752411" y="3745672"/>
            <a:ext cx="854268" cy="1869549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7F1ECC5D-7789-4B11-AA4E-4114A76874B0}"/>
              </a:ext>
            </a:extLst>
          </p:cNvPr>
          <p:cNvSpPr/>
          <p:nvPr/>
        </p:nvSpPr>
        <p:spPr>
          <a:xfrm>
            <a:off x="360708" y="5939146"/>
            <a:ext cx="699535" cy="234360"/>
          </a:xfrm>
          <a:prstGeom prst="rect">
            <a:avLst/>
          </a:prstGeom>
          <a:ln w="3175"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44083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23" b="1" kern="0" dirty="0">
                <a:solidFill>
                  <a:sysClr val="window" lastClr="FFFFFF">
                    <a:lumMod val="65000"/>
                  </a:sys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Cloud</a:t>
            </a:r>
          </a:p>
        </p:txBody>
      </p:sp>
      <p:pic>
        <p:nvPicPr>
          <p:cNvPr id="225" name="Picture 2" descr="Image result for horizon openstack logo">
            <a:extLst>
              <a:ext uri="{FF2B5EF4-FFF2-40B4-BE49-F238E27FC236}">
                <a16:creationId xmlns:a16="http://schemas.microsoft.com/office/drawing/2014/main" id="{FBA1CB0C-BFFA-4980-AA96-FCCD00D07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276" y="3147342"/>
            <a:ext cx="954174" cy="46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TextBox 66">
            <a:extLst>
              <a:ext uri="{FF2B5EF4-FFF2-40B4-BE49-F238E27FC236}">
                <a16:creationId xmlns:a16="http://schemas.microsoft.com/office/drawing/2014/main" id="{D230DC11-6FE6-4AF5-AB00-F2D9B2576F12}"/>
              </a:ext>
            </a:extLst>
          </p:cNvPr>
          <p:cNvSpPr txBox="1"/>
          <p:nvPr/>
        </p:nvSpPr>
        <p:spPr>
          <a:xfrm>
            <a:off x="2729209" y="2971243"/>
            <a:ext cx="502061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440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69" b="1" dirty="0">
                <a:solidFill>
                  <a:sysClr val="windowText" lastClr="000000"/>
                </a:solidFill>
                <a:latin typeface="맑은 고딕"/>
                <a:ea typeface="맑은 고딕" panose="020B0503020000020004" pitchFamily="50" charset="-127"/>
              </a:rPr>
              <a:t>HTTP</a:t>
            </a:r>
            <a:endParaRPr lang="ko-KR" altLang="en-US" sz="969" b="1" dirty="0">
              <a:solidFill>
                <a:sysClr val="windowText" lastClr="00000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8298BA-F5D0-4EA0-ACF3-A8FC206DD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331" y="2707602"/>
            <a:ext cx="4879141" cy="352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8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844083" eaLnBrk="1" latinLnBrk="0" hangingPunct="1">
              <a:lnSpc>
                <a:spcPct val="90000"/>
              </a:lnSpc>
            </a:pPr>
            <a:r>
              <a:rPr kumimoji="1" lang="en-US" altLang="ko-KR" sz="2400" dirty="0">
                <a:latin typeface="+mj-ea"/>
                <a:ea typeface="+mj-ea"/>
              </a:rPr>
              <a:t>Horizon </a:t>
            </a:r>
            <a:r>
              <a:rPr kumimoji="1" lang="ko-KR" altLang="en-US" sz="2400" dirty="0">
                <a:latin typeface="+mj-ea"/>
                <a:ea typeface="+mj-ea"/>
              </a:rPr>
              <a:t>내 서비스 위치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55BCC50-6A0E-4105-86C4-0A65007CFF88}"/>
              </a:ext>
            </a:extLst>
          </p:cNvPr>
          <p:cNvGrpSpPr/>
          <p:nvPr/>
        </p:nvGrpSpPr>
        <p:grpSpPr>
          <a:xfrm>
            <a:off x="418379" y="1620784"/>
            <a:ext cx="7754168" cy="4832551"/>
            <a:chOff x="418379" y="1052736"/>
            <a:chExt cx="7754168" cy="540060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A7337BC-55CE-49F6-81A5-6008662B6899}"/>
                </a:ext>
              </a:extLst>
            </p:cNvPr>
            <p:cNvGrpSpPr/>
            <p:nvPr/>
          </p:nvGrpSpPr>
          <p:grpSpPr>
            <a:xfrm>
              <a:off x="1403795" y="1052736"/>
              <a:ext cx="6768752" cy="5400600"/>
              <a:chOff x="290884" y="1026015"/>
              <a:chExt cx="6759326" cy="542732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04CF9BCE-DF51-4EBF-8CFB-2026BE1CB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0884" y="1026015"/>
                <a:ext cx="2048868" cy="5427321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4FBEF9C5-81E7-434D-895E-88B35ECCD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5737" y="1196752"/>
                <a:ext cx="4797508" cy="2848056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FDB5E3F0-02B3-4932-8EA4-F9BD2CCA7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5453" y="4149080"/>
                <a:ext cx="4754757" cy="2304256"/>
              </a:xfrm>
              <a:prstGeom prst="rect">
                <a:avLst/>
              </a:prstGeom>
            </p:spPr>
          </p:pic>
        </p:grp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6D6C1AE-7950-4BE9-8897-F7A116B83F44}"/>
                </a:ext>
              </a:extLst>
            </p:cNvPr>
            <p:cNvSpPr/>
            <p:nvPr/>
          </p:nvSpPr>
          <p:spPr bwMode="auto">
            <a:xfrm>
              <a:off x="1403795" y="2348880"/>
              <a:ext cx="1152128" cy="269560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endParaRPr lang="ko-KR" altLang="en-US" sz="14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DA4EBFA-F76B-4C20-BE37-B2E0BF70310D}"/>
                </a:ext>
              </a:extLst>
            </p:cNvPr>
            <p:cNvSpPr/>
            <p:nvPr/>
          </p:nvSpPr>
          <p:spPr bwMode="auto">
            <a:xfrm>
              <a:off x="1403795" y="2701406"/>
              <a:ext cx="1152128" cy="269560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endParaRPr lang="ko-KR" altLang="en-US" sz="14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24078C7-A570-459E-9805-14EF6FF329A4}"/>
                </a:ext>
              </a:extLst>
            </p:cNvPr>
            <p:cNvSpPr/>
            <p:nvPr/>
          </p:nvSpPr>
          <p:spPr bwMode="auto">
            <a:xfrm>
              <a:off x="1403795" y="3030780"/>
              <a:ext cx="1152128" cy="269560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endParaRPr lang="ko-KR" altLang="en-US" sz="14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9E2799E-E564-4183-A6DE-E855ACFEFAB2}"/>
                </a:ext>
              </a:extLst>
            </p:cNvPr>
            <p:cNvSpPr/>
            <p:nvPr/>
          </p:nvSpPr>
          <p:spPr bwMode="auto">
            <a:xfrm>
              <a:off x="1403648" y="4412684"/>
              <a:ext cx="1152128" cy="269560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endParaRPr lang="ko-KR" altLang="en-US" sz="14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0359FD4-2D72-4440-9AF4-344B54CC2BA3}"/>
                </a:ext>
              </a:extLst>
            </p:cNvPr>
            <p:cNvSpPr/>
            <p:nvPr/>
          </p:nvSpPr>
          <p:spPr bwMode="auto">
            <a:xfrm>
              <a:off x="1403648" y="3730784"/>
              <a:ext cx="1152128" cy="269560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endParaRPr lang="ko-KR" altLang="en-US" sz="14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0612B8B9-688D-4A0D-A246-38FEC3794FBA}"/>
                </a:ext>
              </a:extLst>
            </p:cNvPr>
            <p:cNvSpPr/>
            <p:nvPr/>
          </p:nvSpPr>
          <p:spPr bwMode="auto">
            <a:xfrm>
              <a:off x="1403648" y="4751110"/>
              <a:ext cx="1152128" cy="269560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endParaRPr lang="ko-KR" altLang="en-US" sz="14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CFAE007-FDED-4F1D-9DA1-B2927C702B38}"/>
                </a:ext>
              </a:extLst>
            </p:cNvPr>
            <p:cNvSpPr/>
            <p:nvPr/>
          </p:nvSpPr>
          <p:spPr bwMode="auto">
            <a:xfrm>
              <a:off x="1403648" y="5101371"/>
              <a:ext cx="1152128" cy="269560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endParaRPr lang="ko-KR" altLang="en-US" sz="14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FA4C287-37EA-4865-9AA3-D60B0E568F5D}"/>
                </a:ext>
              </a:extLst>
            </p:cNvPr>
            <p:cNvSpPr/>
            <p:nvPr/>
          </p:nvSpPr>
          <p:spPr bwMode="auto">
            <a:xfrm>
              <a:off x="1403648" y="5513711"/>
              <a:ext cx="1152128" cy="269560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endParaRPr lang="ko-KR" altLang="en-US" sz="14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651ED6-D1FE-46CC-A3F0-A647098ADE11}"/>
                </a:ext>
              </a:extLst>
            </p:cNvPr>
            <p:cNvSpPr txBox="1"/>
            <p:nvPr/>
          </p:nvSpPr>
          <p:spPr>
            <a:xfrm>
              <a:off x="2572740" y="2297641"/>
              <a:ext cx="9192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Nova</a:t>
              </a:r>
              <a:endParaRPr lang="ko-KR" altLang="en-US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A6ADCE-81CC-45B5-B730-63E1BB5194BA}"/>
                </a:ext>
              </a:extLst>
            </p:cNvPr>
            <p:cNvSpPr txBox="1"/>
            <p:nvPr/>
          </p:nvSpPr>
          <p:spPr>
            <a:xfrm>
              <a:off x="2555776" y="2672412"/>
              <a:ext cx="9192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Cinder</a:t>
              </a:r>
              <a:endParaRPr lang="ko-KR" altLang="en-US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06DD25-A2AE-4AF4-B8AA-6B502912812A}"/>
                </a:ext>
              </a:extLst>
            </p:cNvPr>
            <p:cNvSpPr txBox="1"/>
            <p:nvPr/>
          </p:nvSpPr>
          <p:spPr>
            <a:xfrm>
              <a:off x="2555776" y="3025710"/>
              <a:ext cx="9192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Glance</a:t>
              </a:r>
              <a:endParaRPr lang="ko-KR" altLang="en-US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2997C7-253B-4085-B42A-33BB31A65E3A}"/>
                </a:ext>
              </a:extLst>
            </p:cNvPr>
            <p:cNvSpPr txBox="1"/>
            <p:nvPr/>
          </p:nvSpPr>
          <p:spPr>
            <a:xfrm>
              <a:off x="447854" y="3711675"/>
              <a:ext cx="91928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Magnum</a:t>
              </a:r>
              <a:endParaRPr lang="ko-KR" altLang="en-US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8FE852-D548-461E-BD75-CC4632A56619}"/>
                </a:ext>
              </a:extLst>
            </p:cNvPr>
            <p:cNvSpPr txBox="1"/>
            <p:nvPr/>
          </p:nvSpPr>
          <p:spPr>
            <a:xfrm>
              <a:off x="497984" y="4354609"/>
              <a:ext cx="87959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Neutron</a:t>
              </a:r>
              <a:endParaRPr lang="ko-KR" altLang="en-US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92BE83-20BD-467E-9790-6CC9F58BCE37}"/>
                </a:ext>
              </a:extLst>
            </p:cNvPr>
            <p:cNvSpPr txBox="1"/>
            <p:nvPr/>
          </p:nvSpPr>
          <p:spPr>
            <a:xfrm>
              <a:off x="636207" y="4701659"/>
              <a:ext cx="6795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Heat</a:t>
              </a:r>
              <a:endParaRPr lang="ko-KR" altLang="en-US" sz="1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D690FD-E7C2-4ED8-B353-63B3F7CFFDF6}"/>
                </a:ext>
              </a:extLst>
            </p:cNvPr>
            <p:cNvSpPr txBox="1"/>
            <p:nvPr/>
          </p:nvSpPr>
          <p:spPr>
            <a:xfrm>
              <a:off x="650609" y="5063154"/>
              <a:ext cx="6795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Swift</a:t>
              </a:r>
              <a:endParaRPr lang="ko-KR" altLang="en-US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88C66A-243E-43FB-96DB-7ADD54C1EA01}"/>
                </a:ext>
              </a:extLst>
            </p:cNvPr>
            <p:cNvSpPr txBox="1"/>
            <p:nvPr/>
          </p:nvSpPr>
          <p:spPr>
            <a:xfrm>
              <a:off x="418379" y="5514731"/>
              <a:ext cx="91928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Keystone</a:t>
              </a:r>
              <a:endParaRPr lang="ko-KR" altLang="en-US" sz="1400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2E839A8-5FB8-42C4-85E1-DCF9D3C972A7}"/>
                </a:ext>
              </a:extLst>
            </p:cNvPr>
            <p:cNvSpPr/>
            <p:nvPr/>
          </p:nvSpPr>
          <p:spPr bwMode="auto">
            <a:xfrm>
              <a:off x="1403648" y="1196752"/>
              <a:ext cx="6768899" cy="525658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endParaRPr lang="ko-KR" altLang="en-US" sz="14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52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844083" eaLnBrk="1" latinLnBrk="0" hangingPunct="1">
              <a:lnSpc>
                <a:spcPct val="90000"/>
              </a:lnSpc>
            </a:pPr>
            <a:r>
              <a:rPr kumimoji="1" lang="ko-KR" altLang="en-US" sz="2400" dirty="0">
                <a:latin typeface="+mj-ea"/>
                <a:ea typeface="+mj-ea"/>
              </a:rPr>
              <a:t>인스턴스 생성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58F1AD-5967-42AE-A93D-7BD336440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1340768"/>
            <a:ext cx="8551161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263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BAAED1A-90B1-4B53-9C5F-9A4054E62ACD}"/>
              </a:ext>
            </a:extLst>
          </p:cNvPr>
          <p:cNvGrpSpPr/>
          <p:nvPr/>
        </p:nvGrpSpPr>
        <p:grpSpPr>
          <a:xfrm>
            <a:off x="467544" y="1628800"/>
            <a:ext cx="8208912" cy="4392488"/>
            <a:chOff x="705320" y="2278080"/>
            <a:chExt cx="7611096" cy="3748773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92E23CC5-C404-43F6-97C1-CAD88E77D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6286" y="3631208"/>
              <a:ext cx="477427" cy="446055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C7B41C3D-7919-4B10-AD0C-8F9EC178A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6953" y="3629083"/>
              <a:ext cx="477427" cy="450304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3D3973F0-FA0B-4D0D-B7D5-E1498779E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9080" y="3629083"/>
              <a:ext cx="477427" cy="450304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7C4A55F-31DF-43B3-AB76-4FAB91A2A8AC}"/>
                </a:ext>
              </a:extLst>
            </p:cNvPr>
            <p:cNvSpPr txBox="1"/>
            <p:nvPr/>
          </p:nvSpPr>
          <p:spPr>
            <a:xfrm>
              <a:off x="1913055" y="3707057"/>
              <a:ext cx="530782" cy="342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Public </a:t>
              </a:r>
            </a:p>
            <a:p>
              <a:r>
                <a:rPr lang="en-US" altLang="ko-KR" sz="600" dirty="0"/>
                <a:t>Network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14E7C61-137E-4397-AF0F-4EADC65821A6}"/>
                </a:ext>
              </a:extLst>
            </p:cNvPr>
            <p:cNvSpPr txBox="1"/>
            <p:nvPr/>
          </p:nvSpPr>
          <p:spPr>
            <a:xfrm>
              <a:off x="2792811" y="3707057"/>
              <a:ext cx="746489" cy="45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Management </a:t>
              </a:r>
            </a:p>
            <a:p>
              <a:r>
                <a:rPr lang="en-US" altLang="ko-KR" sz="600" dirty="0"/>
                <a:t>Network</a:t>
              </a:r>
            </a:p>
            <a:p>
              <a:r>
                <a:rPr lang="en-US" altLang="ko-KR" sz="600" dirty="0"/>
                <a:t>(101)</a:t>
              </a:r>
              <a:endParaRPr lang="ko-KR" altLang="en-US" sz="6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619BFDE-FDD8-466A-A04D-7A0618951691}"/>
                </a:ext>
              </a:extLst>
            </p:cNvPr>
            <p:cNvSpPr txBox="1"/>
            <p:nvPr/>
          </p:nvSpPr>
          <p:spPr>
            <a:xfrm>
              <a:off x="3892056" y="3707057"/>
              <a:ext cx="530782" cy="45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Storage</a:t>
              </a:r>
            </a:p>
            <a:p>
              <a:r>
                <a:rPr lang="en-US" altLang="ko-KR" sz="600" dirty="0"/>
                <a:t>Network</a:t>
              </a:r>
            </a:p>
            <a:p>
              <a:r>
                <a:rPr lang="en-US" altLang="ko-KR" sz="600" dirty="0"/>
                <a:t>(103)</a:t>
              </a:r>
              <a:endParaRPr lang="ko-KR" altLang="en-US" sz="6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D30486C-644E-4250-A6C3-FF0C0E1286E4}"/>
                </a:ext>
              </a:extLst>
            </p:cNvPr>
            <p:cNvSpPr txBox="1"/>
            <p:nvPr/>
          </p:nvSpPr>
          <p:spPr>
            <a:xfrm>
              <a:off x="6523895" y="3707057"/>
              <a:ext cx="530782" cy="456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 err="1"/>
                <a:t>Vxlan</a:t>
              </a:r>
              <a:endParaRPr lang="en-US" altLang="ko-KR" sz="600" dirty="0"/>
            </a:p>
            <a:p>
              <a:r>
                <a:rPr lang="en-US" altLang="ko-KR" sz="600" dirty="0"/>
                <a:t>Network</a:t>
              </a:r>
            </a:p>
            <a:p>
              <a:r>
                <a:rPr lang="en-US" altLang="ko-KR" sz="600" dirty="0"/>
                <a:t>(102)</a:t>
              </a:r>
              <a:endParaRPr lang="ko-KR" altLang="en-US" sz="600" dirty="0"/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BEBEB808-4C39-4E74-84A7-213EA228BD0A}"/>
                </a:ext>
              </a:extLst>
            </p:cNvPr>
            <p:cNvCxnSpPr>
              <a:cxnSpLocks/>
            </p:cNvCxnSpPr>
            <p:nvPr/>
          </p:nvCxnSpPr>
          <p:spPr>
            <a:xfrm>
              <a:off x="705320" y="4867991"/>
              <a:ext cx="6837488" cy="2652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94A760CF-2D23-41B1-B783-F31E30A74BDF}"/>
                </a:ext>
              </a:extLst>
            </p:cNvPr>
            <p:cNvCxnSpPr/>
            <p:nvPr/>
          </p:nvCxnSpPr>
          <p:spPr>
            <a:xfrm>
              <a:off x="705320" y="4662311"/>
              <a:ext cx="6995145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5D0A8A1-9E12-41BE-B573-48BB04DC6A05}"/>
                </a:ext>
              </a:extLst>
            </p:cNvPr>
            <p:cNvCxnSpPr/>
            <p:nvPr/>
          </p:nvCxnSpPr>
          <p:spPr>
            <a:xfrm>
              <a:off x="705320" y="4456629"/>
              <a:ext cx="6995145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15646493-C459-46F0-A86E-9B889FF1FFB7}"/>
                </a:ext>
              </a:extLst>
            </p:cNvPr>
            <p:cNvCxnSpPr/>
            <p:nvPr/>
          </p:nvCxnSpPr>
          <p:spPr>
            <a:xfrm>
              <a:off x="705320" y="4250947"/>
              <a:ext cx="6995145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52854D14-ED01-4E66-ACC8-6E7B7F680D2B}"/>
                </a:ext>
              </a:extLst>
            </p:cNvPr>
            <p:cNvCxnSpPr>
              <a:cxnSpLocks/>
            </p:cNvCxnSpPr>
            <p:nvPr/>
          </p:nvCxnSpPr>
          <p:spPr>
            <a:xfrm>
              <a:off x="6745263" y="4652947"/>
              <a:ext cx="0" cy="576302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4D043C87-6A4F-444E-93D1-870F4465A2BC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1735000" y="4077263"/>
              <a:ext cx="0" cy="79338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FA4F5804-6B07-42E3-91C5-25EC67963968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2615667" y="4079387"/>
              <a:ext cx="0" cy="590021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3E29C802-BD35-4ADA-BE21-E953802C0D8C}"/>
                </a:ext>
              </a:extLst>
            </p:cNvPr>
            <p:cNvCxnSpPr>
              <a:cxnSpLocks/>
            </p:cNvCxnSpPr>
            <p:nvPr/>
          </p:nvCxnSpPr>
          <p:spPr>
            <a:xfrm>
              <a:off x="3710918" y="4077263"/>
              <a:ext cx="0" cy="386463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CAC80178-5609-43D8-B077-2ECF0D394B2D}"/>
                </a:ext>
              </a:extLst>
            </p:cNvPr>
            <p:cNvCxnSpPr>
              <a:cxnSpLocks/>
            </p:cNvCxnSpPr>
            <p:nvPr/>
          </p:nvCxnSpPr>
          <p:spPr>
            <a:xfrm>
              <a:off x="5719440" y="4079387"/>
              <a:ext cx="0" cy="178657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166">
              <a:extLst>
                <a:ext uri="{FF2B5EF4-FFF2-40B4-BE49-F238E27FC236}">
                  <a16:creationId xmlns:a16="http://schemas.microsoft.com/office/drawing/2014/main" id="{79023A85-9EF1-4618-9E27-545BE8264ECE}"/>
                </a:ext>
              </a:extLst>
            </p:cNvPr>
            <p:cNvCxnSpPr>
              <a:cxnSpLocks/>
              <a:stCxn id="83" idx="2"/>
              <a:endCxn id="59" idx="0"/>
            </p:cNvCxnSpPr>
            <p:nvPr/>
          </p:nvCxnSpPr>
          <p:spPr>
            <a:xfrm rot="5400000">
              <a:off x="1507791" y="2968724"/>
              <a:ext cx="889693" cy="435274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4BA5C084-02B7-4689-ADFD-A73C4A07D679}"/>
                </a:ext>
              </a:extLst>
            </p:cNvPr>
            <p:cNvCxnSpPr>
              <a:cxnSpLocks/>
            </p:cNvCxnSpPr>
            <p:nvPr/>
          </p:nvCxnSpPr>
          <p:spPr>
            <a:xfrm>
              <a:off x="6335391" y="4079387"/>
              <a:ext cx="0" cy="178657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4AC7A18-8924-401F-90E4-32A4F26F8B9B}"/>
                </a:ext>
              </a:extLst>
            </p:cNvPr>
            <p:cNvCxnSpPr/>
            <p:nvPr/>
          </p:nvCxnSpPr>
          <p:spPr>
            <a:xfrm>
              <a:off x="5925869" y="3854413"/>
              <a:ext cx="195377" cy="0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93F7ECF1-CAC0-4366-A1E5-475F3EDB5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4798" y="3627371"/>
              <a:ext cx="477615" cy="454084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A8863CE1-1250-4563-A404-3BA53A676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1423" y="3627371"/>
              <a:ext cx="477615" cy="454084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DC26E40F-3B93-4B93-A5E6-14DA2B3BC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4380" y="3627371"/>
              <a:ext cx="477615" cy="454084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BDED812B-4D5D-452C-BF6A-C37E57F87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4702" y="3627371"/>
              <a:ext cx="477615" cy="454084"/>
            </a:xfrm>
            <a:prstGeom prst="rect">
              <a:avLst/>
            </a:prstGeom>
          </p:spPr>
        </p:pic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030BB1D5-75A1-4355-A0F6-B57B0D2A980D}"/>
                </a:ext>
              </a:extLst>
            </p:cNvPr>
            <p:cNvCxnSpPr/>
            <p:nvPr/>
          </p:nvCxnSpPr>
          <p:spPr>
            <a:xfrm>
              <a:off x="5886898" y="4161648"/>
              <a:ext cx="286053" cy="0"/>
            </a:xfrm>
            <a:prstGeom prst="line">
              <a:avLst/>
            </a:prstGeom>
            <a:ln w="57150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63DE0F5D-6E4A-4202-B41B-14C682F9E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63596" y="2278080"/>
              <a:ext cx="413357" cy="463435"/>
            </a:xfrm>
            <a:prstGeom prst="rect">
              <a:avLst/>
            </a:prstGeom>
          </p:spPr>
        </p:pic>
        <p:cxnSp>
          <p:nvCxnSpPr>
            <p:cNvPr id="84" name="직선 연결선 175">
              <a:extLst>
                <a:ext uri="{FF2B5EF4-FFF2-40B4-BE49-F238E27FC236}">
                  <a16:creationId xmlns:a16="http://schemas.microsoft.com/office/drawing/2014/main" id="{259397B8-E8EE-4EE9-83EC-19C6D76546B4}"/>
                </a:ext>
              </a:extLst>
            </p:cNvPr>
            <p:cNvCxnSpPr>
              <a:cxnSpLocks/>
              <a:stCxn id="83" idx="3"/>
            </p:cNvCxnSpPr>
            <p:nvPr/>
          </p:nvCxnSpPr>
          <p:spPr>
            <a:xfrm>
              <a:off x="2376953" y="2509797"/>
              <a:ext cx="460907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BEDD35F-270A-458D-977C-A9EDC4AFCE91}"/>
                </a:ext>
              </a:extLst>
            </p:cNvPr>
            <p:cNvSpPr/>
            <p:nvPr/>
          </p:nvSpPr>
          <p:spPr>
            <a:xfrm>
              <a:off x="7542807" y="4590573"/>
              <a:ext cx="773607" cy="13983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75" dirty="0"/>
                <a:t>VLAN 101</a:t>
              </a:r>
              <a:endParaRPr lang="ko-KR" altLang="en-US" sz="675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603D6DC-3975-4B2D-9A7B-583754780F73}"/>
                </a:ext>
              </a:extLst>
            </p:cNvPr>
            <p:cNvSpPr/>
            <p:nvPr/>
          </p:nvSpPr>
          <p:spPr>
            <a:xfrm>
              <a:off x="7542807" y="4380060"/>
              <a:ext cx="773607" cy="13983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75" dirty="0"/>
                <a:t>VLAN 103</a:t>
              </a:r>
              <a:endParaRPr lang="ko-KR" altLang="en-US" sz="675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BEE8962-B6B9-4025-81A5-A8B3844152FA}"/>
                </a:ext>
              </a:extLst>
            </p:cNvPr>
            <p:cNvSpPr/>
            <p:nvPr/>
          </p:nvSpPr>
          <p:spPr>
            <a:xfrm>
              <a:off x="7542808" y="4169545"/>
              <a:ext cx="773608" cy="16744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75" dirty="0"/>
                <a:t>VLAN</a:t>
              </a:r>
              <a:r>
                <a:rPr lang="ko-KR" altLang="en-US" sz="675" dirty="0"/>
                <a:t> </a:t>
              </a:r>
              <a:r>
                <a:rPr lang="en-US" altLang="ko-KR" sz="675" dirty="0"/>
                <a:t>102</a:t>
              </a:r>
              <a:endParaRPr lang="ko-KR" altLang="en-US" sz="675" dirty="0"/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5BA72E4-7035-4531-A491-17D0DDBBFE23}"/>
                </a:ext>
              </a:extLst>
            </p:cNvPr>
            <p:cNvCxnSpPr>
              <a:cxnSpLocks/>
            </p:cNvCxnSpPr>
            <p:nvPr/>
          </p:nvCxnSpPr>
          <p:spPr>
            <a:xfrm>
              <a:off x="4788024" y="4871036"/>
              <a:ext cx="0" cy="36796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86A269CE-4192-416C-8B65-EBDAB2B7328C}"/>
                </a:ext>
              </a:extLst>
            </p:cNvPr>
            <p:cNvCxnSpPr>
              <a:cxnSpLocks/>
            </p:cNvCxnSpPr>
            <p:nvPr/>
          </p:nvCxnSpPr>
          <p:spPr>
            <a:xfrm>
              <a:off x="4898484" y="4662704"/>
              <a:ext cx="0" cy="576302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EA112B9C-020C-49CF-852F-BC874E917BA3}"/>
                </a:ext>
              </a:extLst>
            </p:cNvPr>
            <p:cNvCxnSpPr>
              <a:cxnSpLocks/>
            </p:cNvCxnSpPr>
            <p:nvPr/>
          </p:nvCxnSpPr>
          <p:spPr>
            <a:xfrm>
              <a:off x="5008943" y="4457022"/>
              <a:ext cx="0" cy="781984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646E253F-49EF-4C06-87FC-751C689F7EE2}"/>
                </a:ext>
              </a:extLst>
            </p:cNvPr>
            <p:cNvCxnSpPr>
              <a:cxnSpLocks/>
            </p:cNvCxnSpPr>
            <p:nvPr/>
          </p:nvCxnSpPr>
          <p:spPr>
            <a:xfrm>
              <a:off x="5119405" y="4251340"/>
              <a:ext cx="0" cy="987665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2DCC6F93-46BF-4D33-B542-256DCDD33E91}"/>
                </a:ext>
              </a:extLst>
            </p:cNvPr>
            <p:cNvCxnSpPr>
              <a:cxnSpLocks/>
            </p:cNvCxnSpPr>
            <p:nvPr/>
          </p:nvCxnSpPr>
          <p:spPr>
            <a:xfrm>
              <a:off x="3021380" y="4870643"/>
              <a:ext cx="0" cy="36796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2651B2BE-4775-42A4-BA48-110EF03EE80C}"/>
                </a:ext>
              </a:extLst>
            </p:cNvPr>
            <p:cNvCxnSpPr>
              <a:cxnSpLocks/>
            </p:cNvCxnSpPr>
            <p:nvPr/>
          </p:nvCxnSpPr>
          <p:spPr>
            <a:xfrm>
              <a:off x="3131840" y="4662311"/>
              <a:ext cx="0" cy="576302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849B0871-7CD6-499E-B2CD-925A1B9A7EB0}"/>
                </a:ext>
              </a:extLst>
            </p:cNvPr>
            <p:cNvCxnSpPr>
              <a:cxnSpLocks/>
            </p:cNvCxnSpPr>
            <p:nvPr/>
          </p:nvCxnSpPr>
          <p:spPr>
            <a:xfrm>
              <a:off x="6876256" y="4442253"/>
              <a:ext cx="0" cy="781984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265150F1-F6FF-4D8C-B572-E744EA857EE4}"/>
                </a:ext>
              </a:extLst>
            </p:cNvPr>
            <p:cNvCxnSpPr>
              <a:cxnSpLocks/>
            </p:cNvCxnSpPr>
            <p:nvPr/>
          </p:nvCxnSpPr>
          <p:spPr>
            <a:xfrm>
              <a:off x="6986718" y="4236571"/>
              <a:ext cx="0" cy="987665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DA0C5E7-52C9-48A6-9EED-5AAB3CC62432}"/>
                </a:ext>
              </a:extLst>
            </p:cNvPr>
            <p:cNvSpPr txBox="1"/>
            <p:nvPr/>
          </p:nvSpPr>
          <p:spPr>
            <a:xfrm>
              <a:off x="2778486" y="2371189"/>
              <a:ext cx="1230947" cy="313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+mj-lt"/>
                </a:rPr>
                <a:t>Public</a:t>
              </a:r>
              <a:r>
                <a:rPr lang="ko-KR" altLang="en-US" sz="1050" dirty="0">
                  <a:latin typeface="+mj-lt"/>
                </a:rPr>
                <a:t> </a:t>
              </a:r>
              <a:r>
                <a:rPr lang="en-US" altLang="ko-KR" sz="1050" dirty="0">
                  <a:latin typeface="+mj-lt"/>
                </a:rPr>
                <a:t>Network</a:t>
              </a:r>
              <a:endParaRPr lang="ko-KR" altLang="en-US" sz="1050" dirty="0">
                <a:latin typeface="+mj-lt"/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C3F89E70-652C-4DBD-9B8A-2786ACE43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6123" y="5238222"/>
              <a:ext cx="1146205" cy="781984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9CD2146-0E6C-471B-93C7-D223899F8390}"/>
                </a:ext>
              </a:extLst>
            </p:cNvPr>
            <p:cNvSpPr txBox="1"/>
            <p:nvPr/>
          </p:nvSpPr>
          <p:spPr>
            <a:xfrm>
              <a:off x="2524150" y="5697229"/>
              <a:ext cx="1078917" cy="3043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88" dirty="0"/>
                <a:t>Deployment &amp; Monitoring</a:t>
              </a:r>
              <a:endParaRPr lang="ko-KR" altLang="en-US" sz="788" dirty="0"/>
            </a:p>
          </p:txBody>
        </p: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F143E636-A6C0-4243-B548-93FDA17BAD2F}"/>
                </a:ext>
              </a:extLst>
            </p:cNvPr>
            <p:cNvGrpSpPr/>
            <p:nvPr/>
          </p:nvGrpSpPr>
          <p:grpSpPr>
            <a:xfrm>
              <a:off x="4427984" y="5238612"/>
              <a:ext cx="1150373" cy="788241"/>
              <a:chOff x="5393530" y="5325167"/>
              <a:chExt cx="1390614" cy="634845"/>
            </a:xfrm>
          </p:grpSpPr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12E69E7B-B0FE-47AE-B6DB-2A4466317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93530" y="5325167"/>
                <a:ext cx="1390614" cy="634845"/>
              </a:xfrm>
              <a:prstGeom prst="rect">
                <a:avLst/>
              </a:prstGeom>
            </p:spPr>
          </p:pic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E684FEB-444C-4D00-B474-FFDACDC6FAFC}"/>
                  </a:ext>
                </a:extLst>
              </p:cNvPr>
              <p:cNvSpPr txBox="1"/>
              <p:nvPr/>
            </p:nvSpPr>
            <p:spPr>
              <a:xfrm>
                <a:off x="5526268" y="5715869"/>
                <a:ext cx="1115513" cy="1720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88" dirty="0"/>
                  <a:t>Controller</a:t>
                </a:r>
                <a:endParaRPr lang="ko-KR" altLang="en-US" sz="788" dirty="0"/>
              </a:p>
            </p:txBody>
          </p:sp>
        </p:grp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5FE026C-C387-4FAD-8692-D260DA2A0A51}"/>
                </a:ext>
              </a:extLst>
            </p:cNvPr>
            <p:cNvCxnSpPr>
              <a:cxnSpLocks/>
            </p:cNvCxnSpPr>
            <p:nvPr/>
          </p:nvCxnSpPr>
          <p:spPr>
            <a:xfrm>
              <a:off x="6588224" y="4858518"/>
              <a:ext cx="0" cy="36796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F330D148-2CF4-40BC-9E50-05A8D9E2629A}"/>
                </a:ext>
              </a:extLst>
            </p:cNvPr>
            <p:cNvGrpSpPr/>
            <p:nvPr/>
          </p:nvGrpSpPr>
          <p:grpSpPr>
            <a:xfrm>
              <a:off x="6214739" y="5224236"/>
              <a:ext cx="1150373" cy="788241"/>
              <a:chOff x="5393530" y="5325167"/>
              <a:chExt cx="1390614" cy="634845"/>
            </a:xfrm>
          </p:grpSpPr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A64BBE21-15E2-4282-BB38-252E9C91D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93530" y="5325167"/>
                <a:ext cx="1390614" cy="634845"/>
              </a:xfrm>
              <a:prstGeom prst="rect">
                <a:avLst/>
              </a:prstGeom>
            </p:spPr>
          </p:pic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E81F8F0-16C0-420E-90FC-35113D5BD427}"/>
                  </a:ext>
                </a:extLst>
              </p:cNvPr>
              <p:cNvSpPr txBox="1"/>
              <p:nvPr/>
            </p:nvSpPr>
            <p:spPr>
              <a:xfrm>
                <a:off x="5526268" y="5715869"/>
                <a:ext cx="1115513" cy="1720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788" dirty="0"/>
                  <a:t>Compute 1 ~ 2</a:t>
                </a:r>
                <a:endParaRPr lang="ko-KR" altLang="en-US" sz="788" dirty="0"/>
              </a:p>
            </p:txBody>
          </p:sp>
        </p:grp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09716C8-9E2C-4C70-9599-617A20109E01}"/>
              </a:ext>
            </a:extLst>
          </p:cNvPr>
          <p:cNvSpPr/>
          <p:nvPr/>
        </p:nvSpPr>
        <p:spPr>
          <a:xfrm>
            <a:off x="387609" y="735981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b="1" dirty="0" err="1">
                <a:solidFill>
                  <a:schemeClr val="bg1"/>
                </a:solidFill>
                <a:latin typeface="+mj-ea"/>
                <a:ea typeface="+mj-ea"/>
                <a:cs typeface="+mj-cs"/>
              </a:rPr>
              <a:t>오픈스택</a:t>
            </a:r>
            <a:r>
              <a:rPr kumimoji="1" lang="ko-KR" altLang="en-US" sz="2400" b="1" dirty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 환경</a:t>
            </a:r>
          </a:p>
        </p:txBody>
      </p:sp>
    </p:spTree>
    <p:extLst>
      <p:ext uri="{BB962C8B-B14F-4D97-AF65-F5344CB8AC3E}">
        <p14:creationId xmlns:p14="http://schemas.microsoft.com/office/powerpoint/2010/main" val="1939624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E6FE5C6-5B12-4C55-9B6D-38200F606E17}"/>
              </a:ext>
            </a:extLst>
          </p:cNvPr>
          <p:cNvSpPr/>
          <p:nvPr/>
        </p:nvSpPr>
        <p:spPr>
          <a:xfrm>
            <a:off x="381636" y="706703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b="1" dirty="0" err="1">
                <a:solidFill>
                  <a:schemeClr val="bg1"/>
                </a:solidFill>
                <a:latin typeface="+mj-ea"/>
                <a:ea typeface="+mj-ea"/>
                <a:cs typeface="+mj-cs"/>
              </a:rPr>
              <a:t>오픈스택</a:t>
            </a:r>
            <a:r>
              <a:rPr kumimoji="1" lang="ko-KR" altLang="en-US" sz="2400" b="1" dirty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 환경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AB1E39D-241E-4E40-AF07-A6FB7FD9E65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3568" y="1876551"/>
          <a:ext cx="7696864" cy="37206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28152">
                  <a:extLst>
                    <a:ext uri="{9D8B030D-6E8A-4147-A177-3AD203B41FA5}">
                      <a16:colId xmlns:a16="http://schemas.microsoft.com/office/drawing/2014/main" val="945978825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4041172875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681308625"/>
                    </a:ext>
                  </a:extLst>
                </a:gridCol>
                <a:gridCol w="2120240">
                  <a:extLst>
                    <a:ext uri="{9D8B030D-6E8A-4147-A177-3AD203B41FA5}">
                      <a16:colId xmlns:a16="http://schemas.microsoft.com/office/drawing/2014/main" val="3401770861"/>
                    </a:ext>
                  </a:extLst>
                </a:gridCol>
              </a:tblGrid>
              <a:tr h="33712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/>
                        <a:t>Deployment &amp; Monitoring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/>
                        <a:t>Controller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/>
                        <a:t>Compute * 2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extLst>
                  <a:ext uri="{0D108BD9-81ED-4DB2-BD59-A6C34878D82A}">
                    <a16:rowId xmlns:a16="http://schemas.microsoft.com/office/drawing/2014/main" val="156447111"/>
                  </a:ext>
                </a:extLst>
              </a:tr>
              <a:tr h="586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dirty="0"/>
                        <a:t>모델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dirty="0"/>
                        <a:t>조립 서버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/>
                        <a:t>Dell R640 </a:t>
                      </a:r>
                      <a:r>
                        <a:rPr lang="ko-KR" altLang="en-US" sz="1200" kern="1200" dirty="0"/>
                        <a:t>서버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/>
                        <a:t>Dell R740 </a:t>
                      </a:r>
                      <a:r>
                        <a:rPr lang="ko-KR" altLang="en-US" sz="1200" kern="1200" dirty="0"/>
                        <a:t>서버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extLst>
                  <a:ext uri="{0D108BD9-81ED-4DB2-BD59-A6C34878D82A}">
                    <a16:rowId xmlns:a16="http://schemas.microsoft.com/office/drawing/2014/main" val="4158257797"/>
                  </a:ext>
                </a:extLst>
              </a:tr>
              <a:tr h="337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dirty="0"/>
                        <a:t>프로세서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/>
                        <a:t>Intel Xeon 2620 2cpu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/>
                        <a:t>Intel Xeon gold</a:t>
                      </a:r>
                      <a:r>
                        <a:rPr lang="ko-KR" altLang="en-US" sz="1200" kern="1200" dirty="0"/>
                        <a:t> </a:t>
                      </a:r>
                      <a:r>
                        <a:rPr lang="en-US" altLang="ko-KR" sz="1200" kern="1200" dirty="0"/>
                        <a:t>6134</a:t>
                      </a:r>
                      <a:r>
                        <a:rPr lang="ko-KR" altLang="en-US" sz="1200" kern="1200" dirty="0"/>
                        <a:t> </a:t>
                      </a:r>
                      <a:r>
                        <a:rPr lang="en-US" altLang="ko-KR" sz="1200" kern="1200" dirty="0"/>
                        <a:t>V4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/>
                        <a:t>Intel Xeon 6134</a:t>
                      </a:r>
                      <a:r>
                        <a:rPr lang="ko-KR" altLang="en-US" sz="1200" kern="1200" dirty="0"/>
                        <a:t> </a:t>
                      </a:r>
                      <a:r>
                        <a:rPr lang="en-US" altLang="ko-KR" sz="1200" kern="1200" dirty="0"/>
                        <a:t>2cpu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extLst>
                  <a:ext uri="{0D108BD9-81ED-4DB2-BD59-A6C34878D82A}">
                    <a16:rowId xmlns:a16="http://schemas.microsoft.com/office/drawing/2014/main" val="3859825298"/>
                  </a:ext>
                </a:extLst>
              </a:tr>
              <a:tr h="586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dirty="0"/>
                        <a:t>메모리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/>
                        <a:t>128GB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/>
                        <a:t>128GB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/>
                        <a:t>128GB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extLst>
                  <a:ext uri="{0D108BD9-81ED-4DB2-BD59-A6C34878D82A}">
                    <a16:rowId xmlns:a16="http://schemas.microsoft.com/office/drawing/2014/main" val="2620113887"/>
                  </a:ext>
                </a:extLst>
              </a:tr>
              <a:tr h="586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dirty="0"/>
                        <a:t>하드디스크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/>
                        <a:t>3.6TB SAS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/>
                        <a:t>3.6TB SAS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/>
                        <a:t>3.6TB SAS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extLst>
                  <a:ext uri="{0D108BD9-81ED-4DB2-BD59-A6C34878D82A}">
                    <a16:rowId xmlns:a16="http://schemas.microsoft.com/office/drawing/2014/main" val="3442015608"/>
                  </a:ext>
                </a:extLst>
              </a:tr>
              <a:tr h="586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dirty="0"/>
                        <a:t>운영체제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/>
                        <a:t>Ubuntu 16.04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/>
                        <a:t>Ubuntu 16.04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/>
                        <a:t>Ubuntu 16.04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extLst>
                  <a:ext uri="{0D108BD9-81ED-4DB2-BD59-A6C34878D82A}">
                    <a16:rowId xmlns:a16="http://schemas.microsoft.com/office/drawing/2014/main" val="176667942"/>
                  </a:ext>
                </a:extLst>
              </a:tr>
              <a:tr h="586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/>
                        <a:t>GPU </a:t>
                      </a:r>
                      <a:r>
                        <a:rPr lang="ko-KR" altLang="en-US" sz="1200" kern="1200" dirty="0"/>
                        <a:t>카드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/>
                        <a:t>GTX 1080 </a:t>
                      </a:r>
                      <a:r>
                        <a:rPr lang="en-US" altLang="ko-KR" sz="1200" kern="1200" dirty="0" err="1"/>
                        <a:t>Ti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/>
                        <a:t>Tesla P40(24G)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642" marR="110642" marT="41564" marB="41564" anchor="ctr"/>
                </a:tc>
                <a:extLst>
                  <a:ext uri="{0D108BD9-81ED-4DB2-BD59-A6C34878D82A}">
                    <a16:rowId xmlns:a16="http://schemas.microsoft.com/office/drawing/2014/main" val="3524485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3511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Docker?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4202" y="1728907"/>
            <a:ext cx="6758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리눅스 커널에서 제공하는 컨테이너 기술을 이용 복잡한 리눅스</a:t>
            </a:r>
            <a:endParaRPr lang="en-US" altLang="ko-KR" dirty="0" smtClean="0"/>
          </a:p>
          <a:p>
            <a:r>
              <a:rPr lang="ko-KR" altLang="en-US" dirty="0" smtClean="0"/>
              <a:t>애플리케이션을 묶어서 실행할 수 있게 지원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90497" y="2926661"/>
            <a:ext cx="433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컨테이너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가상화보다 훨씬 가벼운 기술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076" y="3584761"/>
            <a:ext cx="6626319" cy="287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029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>
            <a:extLst>
              <a:ext uri="{FF2B5EF4-FFF2-40B4-BE49-F238E27FC236}">
                <a16:creationId xmlns:a16="http://schemas.microsoft.com/office/drawing/2014/main" id="{2BBF1DF4-370F-4DA4-949A-2939EA36FA5B}"/>
              </a:ext>
            </a:extLst>
          </p:cNvPr>
          <p:cNvGrpSpPr/>
          <p:nvPr/>
        </p:nvGrpSpPr>
        <p:grpSpPr>
          <a:xfrm>
            <a:off x="1589953" y="1340768"/>
            <a:ext cx="5142287" cy="4990636"/>
            <a:chOff x="1445937" y="1573158"/>
            <a:chExt cx="5142287" cy="499063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4783E03-B409-4C07-BF2F-8859C524A300}"/>
                </a:ext>
              </a:extLst>
            </p:cNvPr>
            <p:cNvSpPr/>
            <p:nvPr/>
          </p:nvSpPr>
          <p:spPr bwMode="auto">
            <a:xfrm>
              <a:off x="1449733" y="1573158"/>
              <a:ext cx="1394075" cy="32730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r>
                <a:rPr lang="ko-KR" altLang="en-US" sz="1100" b="1">
                  <a:solidFill>
                    <a:schemeClr val="bg1"/>
                  </a:solidFill>
                  <a:latin typeface="나눔고딕 Bold" pitchFamily="50" charset="-127"/>
                  <a:ea typeface="나눔고딕 Bold" pitchFamily="50" charset="-127"/>
                </a:rPr>
                <a:t>서버 구성</a:t>
              </a:r>
              <a:endParaRPr lang="ko-KR" altLang="en-US" sz="1100" b="1" dirty="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5B74375-2362-42C2-AD89-BBD26479216B}"/>
                </a:ext>
              </a:extLst>
            </p:cNvPr>
            <p:cNvSpPr/>
            <p:nvPr/>
          </p:nvSpPr>
          <p:spPr bwMode="auto">
            <a:xfrm>
              <a:off x="1449733" y="2109511"/>
              <a:ext cx="1394075" cy="32730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r>
                <a:rPr lang="ko-KR" altLang="en-US" sz="1100" b="1">
                  <a:solidFill>
                    <a:schemeClr val="bg1"/>
                  </a:solidFill>
                  <a:latin typeface="나눔고딕 Bold" pitchFamily="50" charset="-127"/>
                  <a:ea typeface="나눔고딕 Bold" pitchFamily="50" charset="-127"/>
                </a:rPr>
                <a:t>네트워크 구성</a:t>
              </a:r>
              <a:endParaRPr lang="ko-KR" altLang="en-US" sz="1100" b="1" dirty="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66FD905-41A5-4293-A134-922980479EAA}"/>
                </a:ext>
              </a:extLst>
            </p:cNvPr>
            <p:cNvSpPr/>
            <p:nvPr/>
          </p:nvSpPr>
          <p:spPr bwMode="auto">
            <a:xfrm>
              <a:off x="1445940" y="2644284"/>
              <a:ext cx="1394075" cy="1776897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r>
                <a:rPr lang="ko-KR" altLang="en-US" sz="1100" b="1" dirty="0">
                  <a:solidFill>
                    <a:schemeClr val="bg1"/>
                  </a:solidFill>
                  <a:latin typeface="나눔고딕 Bold" pitchFamily="50" charset="-127"/>
                  <a:ea typeface="나눔고딕 Bold" pitchFamily="50" charset="-127"/>
                </a:rPr>
                <a:t>서버 </a:t>
              </a:r>
              <a:r>
                <a:rPr lang="en-US" altLang="ko-KR" sz="1100" b="1" dirty="0">
                  <a:solidFill>
                    <a:schemeClr val="bg1"/>
                  </a:solidFill>
                  <a:latin typeface="나눔고딕 Bold" pitchFamily="50" charset="-127"/>
                  <a:ea typeface="나눔고딕 Bold" pitchFamily="50" charset="-127"/>
                </a:rPr>
                <a:t>Provisioning</a:t>
              </a:r>
              <a:endParaRPr lang="ko-KR" altLang="en-US" sz="1100" b="1" dirty="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87D7ACE-B432-4C19-A0DE-42641A340627}"/>
                </a:ext>
              </a:extLst>
            </p:cNvPr>
            <p:cNvSpPr/>
            <p:nvPr/>
          </p:nvSpPr>
          <p:spPr bwMode="auto">
            <a:xfrm>
              <a:off x="1445940" y="4628645"/>
              <a:ext cx="1394075" cy="32730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r>
                <a:rPr lang="en-US" altLang="ko-KR" sz="1100" b="1" dirty="0">
                  <a:solidFill>
                    <a:schemeClr val="bg1"/>
                  </a:solidFill>
                  <a:latin typeface="나눔고딕 Bold" pitchFamily="50" charset="-127"/>
                  <a:ea typeface="나눔고딕 Bold" pitchFamily="50" charset="-127"/>
                </a:rPr>
                <a:t>Deploy</a:t>
              </a:r>
              <a:endParaRPr lang="ko-KR" altLang="en-US" sz="1100" b="1" dirty="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E88714B-4EAA-4C68-83FE-D460AC823401}"/>
                </a:ext>
              </a:extLst>
            </p:cNvPr>
            <p:cNvSpPr/>
            <p:nvPr/>
          </p:nvSpPr>
          <p:spPr bwMode="auto">
            <a:xfrm>
              <a:off x="1445939" y="5163418"/>
              <a:ext cx="1394075" cy="32730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r>
                <a:rPr lang="en-US" altLang="ko-KR" sz="1100" b="1" dirty="0">
                  <a:solidFill>
                    <a:schemeClr val="bg1"/>
                  </a:solidFill>
                  <a:latin typeface="나눔고딕 Bold" pitchFamily="50" charset="-127"/>
                  <a:ea typeface="나눔고딕 Bold" pitchFamily="50" charset="-127"/>
                </a:rPr>
                <a:t>GPU Passthrough</a:t>
              </a:r>
              <a:endParaRPr lang="ko-KR" altLang="en-US" sz="1100" b="1" dirty="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0F6D7B5-B35C-4985-A434-303209D26AC1}"/>
                </a:ext>
              </a:extLst>
            </p:cNvPr>
            <p:cNvSpPr/>
            <p:nvPr/>
          </p:nvSpPr>
          <p:spPr bwMode="auto">
            <a:xfrm>
              <a:off x="1445938" y="5698191"/>
              <a:ext cx="1394075" cy="32730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r>
                <a:rPr lang="en-US" altLang="ko-KR" sz="1100" b="1" dirty="0">
                  <a:solidFill>
                    <a:schemeClr val="bg1"/>
                  </a:solidFill>
                  <a:latin typeface="나눔고딕 Bold" pitchFamily="50" charset="-127"/>
                  <a:ea typeface="나눔고딕 Bold" pitchFamily="50" charset="-127"/>
                </a:rPr>
                <a:t>Monitoring </a:t>
              </a:r>
              <a:r>
                <a:rPr lang="ko-KR" altLang="en-US" sz="1100" b="1" dirty="0">
                  <a:solidFill>
                    <a:schemeClr val="bg1"/>
                  </a:solidFill>
                  <a:latin typeface="나눔고딕 Bold" pitchFamily="50" charset="-127"/>
                  <a:ea typeface="나눔고딕 Bold" pitchFamily="50" charset="-127"/>
                </a:rPr>
                <a:t>설치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14FCD93-9556-4AD9-8E8A-227463534DF2}"/>
                </a:ext>
              </a:extLst>
            </p:cNvPr>
            <p:cNvSpPr/>
            <p:nvPr/>
          </p:nvSpPr>
          <p:spPr bwMode="auto">
            <a:xfrm>
              <a:off x="1445937" y="6234544"/>
              <a:ext cx="1394075" cy="327309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r>
                <a:rPr lang="ko-KR" altLang="en-US" sz="1100" b="1">
                  <a:solidFill>
                    <a:schemeClr val="bg1"/>
                  </a:solidFill>
                  <a:latin typeface="나눔고딕 Bold" pitchFamily="50" charset="-127"/>
                  <a:ea typeface="나눔고딕 Bold" pitchFamily="50" charset="-127"/>
                </a:rPr>
                <a:t>테스트</a:t>
              </a:r>
              <a:endParaRPr lang="ko-KR" altLang="en-US" sz="1100" b="1" dirty="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1FE79D2-A14E-4F96-BCD1-AC4B7D2971F6}"/>
                </a:ext>
              </a:extLst>
            </p:cNvPr>
            <p:cNvSpPr/>
            <p:nvPr/>
          </p:nvSpPr>
          <p:spPr bwMode="auto">
            <a:xfrm>
              <a:off x="3428172" y="2644284"/>
              <a:ext cx="1394075" cy="32730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r>
                <a:rPr lang="en-US" altLang="ko-KR" sz="1100" b="1">
                  <a:latin typeface="나눔고딕 Bold" pitchFamily="50" charset="-127"/>
                  <a:ea typeface="나눔고딕 Bold" pitchFamily="50" charset="-127"/>
                </a:rPr>
                <a:t>OS </a:t>
              </a:r>
              <a:r>
                <a:rPr lang="ko-KR" altLang="en-US" sz="1100" b="1" dirty="0">
                  <a:latin typeface="나눔고딕 Bold" pitchFamily="50" charset="-127"/>
                  <a:ea typeface="나눔고딕 Bold" pitchFamily="50" charset="-127"/>
                </a:rPr>
                <a:t>설치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4E4E1AF-FD9C-4921-B57E-CCCD7F86AEDC}"/>
                </a:ext>
              </a:extLst>
            </p:cNvPr>
            <p:cNvSpPr/>
            <p:nvPr/>
          </p:nvSpPr>
          <p:spPr bwMode="auto">
            <a:xfrm>
              <a:off x="5148064" y="2646535"/>
              <a:ext cx="1394075" cy="32730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r>
                <a:rPr lang="en-US" altLang="ko-KR" sz="1100" b="1">
                  <a:latin typeface="나눔고딕 Bold" pitchFamily="50" charset="-127"/>
                  <a:ea typeface="나눔고딕 Bold" pitchFamily="50" charset="-127"/>
                </a:rPr>
                <a:t>OS </a:t>
              </a:r>
              <a:r>
                <a:rPr lang="ko-KR" altLang="en-US" sz="1100" b="1" dirty="0">
                  <a:latin typeface="나눔고딕 Bold" pitchFamily="50" charset="-127"/>
                  <a:ea typeface="나눔고딕 Bold" pitchFamily="50" charset="-127"/>
                </a:rPr>
                <a:t>설치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8F4D20C-26F9-43AF-9D9E-1399240E0BDC}"/>
                </a:ext>
              </a:extLst>
            </p:cNvPr>
            <p:cNvSpPr/>
            <p:nvPr/>
          </p:nvSpPr>
          <p:spPr bwMode="auto">
            <a:xfrm>
              <a:off x="3428172" y="3042672"/>
              <a:ext cx="1394075" cy="32730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r>
                <a:rPr lang="en-US" altLang="ko-KR" sz="1100" b="1" dirty="0">
                  <a:latin typeface="나눔고딕 Bold" pitchFamily="50" charset="-127"/>
                  <a:ea typeface="나눔고딕 Bold" pitchFamily="50" charset="-127"/>
                </a:rPr>
                <a:t>Linux</a:t>
              </a:r>
              <a:r>
                <a:rPr lang="ko-KR" altLang="en-US" sz="1100" b="1" dirty="0">
                  <a:latin typeface="나눔고딕 Bold" pitchFamily="50" charset="-127"/>
                  <a:ea typeface="나눔고딕 Bold" pitchFamily="50" charset="-127"/>
                </a:rPr>
                <a:t> </a:t>
              </a:r>
              <a:r>
                <a:rPr lang="en-US" altLang="ko-KR" sz="1100" b="1" dirty="0">
                  <a:latin typeface="나눔고딕 Bold" pitchFamily="50" charset="-127"/>
                  <a:ea typeface="나눔고딕 Bold" pitchFamily="50" charset="-127"/>
                </a:rPr>
                <a:t>Bridge</a:t>
              </a:r>
              <a:r>
                <a:rPr lang="ko-KR" altLang="en-US" sz="1100" b="1" dirty="0">
                  <a:latin typeface="나눔고딕 Bold" pitchFamily="50" charset="-127"/>
                  <a:ea typeface="나눔고딕 Bold" pitchFamily="50" charset="-127"/>
                </a:rPr>
                <a:t> 설정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9940EEA-3DE6-4013-A45A-877BCD1E58E2}"/>
                </a:ext>
              </a:extLst>
            </p:cNvPr>
            <p:cNvSpPr/>
            <p:nvPr/>
          </p:nvSpPr>
          <p:spPr bwMode="auto">
            <a:xfrm>
              <a:off x="5148064" y="3044923"/>
              <a:ext cx="1394075" cy="32730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r>
                <a:rPr lang="en-US" altLang="ko-KR" sz="1100" b="1" dirty="0">
                  <a:latin typeface="나눔고딕 Bold" pitchFamily="50" charset="-127"/>
                  <a:ea typeface="나눔고딕 Bold" pitchFamily="50" charset="-127"/>
                </a:rPr>
                <a:t>Linux</a:t>
              </a:r>
              <a:r>
                <a:rPr lang="ko-KR" altLang="en-US" sz="1100" b="1" dirty="0">
                  <a:latin typeface="나눔고딕 Bold" pitchFamily="50" charset="-127"/>
                  <a:ea typeface="나눔고딕 Bold" pitchFamily="50" charset="-127"/>
                </a:rPr>
                <a:t> </a:t>
              </a:r>
              <a:r>
                <a:rPr lang="en-US" altLang="ko-KR" sz="1100" b="1" dirty="0">
                  <a:latin typeface="나눔고딕 Bold" pitchFamily="50" charset="-127"/>
                  <a:ea typeface="나눔고딕 Bold" pitchFamily="50" charset="-127"/>
                </a:rPr>
                <a:t>Bridge</a:t>
              </a:r>
              <a:r>
                <a:rPr lang="ko-KR" altLang="en-US" sz="1100" b="1" dirty="0">
                  <a:latin typeface="나눔고딕 Bold" pitchFamily="50" charset="-127"/>
                  <a:ea typeface="나눔고딕 Bold" pitchFamily="50" charset="-127"/>
                </a:rPr>
                <a:t> 설정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500B629-3775-40CB-9DEF-D8C1C903332A}"/>
                </a:ext>
              </a:extLst>
            </p:cNvPr>
            <p:cNvSpPr/>
            <p:nvPr/>
          </p:nvSpPr>
          <p:spPr bwMode="auto">
            <a:xfrm>
              <a:off x="3428172" y="3431788"/>
              <a:ext cx="1394075" cy="32730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r>
                <a:rPr lang="en-US" altLang="ko-KR" sz="1100" b="1" dirty="0" err="1">
                  <a:latin typeface="나눔고딕 Bold" pitchFamily="50" charset="-127"/>
                  <a:ea typeface="나눔고딕 Bold" pitchFamily="50" charset="-127"/>
                </a:rPr>
                <a:t>Openstack</a:t>
              </a:r>
              <a:r>
                <a:rPr lang="en-US" altLang="ko-KR" sz="1100" b="1" dirty="0">
                  <a:latin typeface="나눔고딕 Bold" pitchFamily="50" charset="-127"/>
                  <a:ea typeface="나눔고딕 Bold" pitchFamily="50" charset="-127"/>
                </a:rPr>
                <a:t>-Ansible </a:t>
              </a:r>
              <a:r>
                <a:rPr lang="ko-KR" altLang="en-US" sz="1100" b="1" dirty="0">
                  <a:latin typeface="나눔고딕 Bold" pitchFamily="50" charset="-127"/>
                  <a:ea typeface="나눔고딕 Bold" pitchFamily="50" charset="-127"/>
                </a:rPr>
                <a:t>다운로드 및 실행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9BD8F796-2057-40BB-AFAC-4EE291D5A374}"/>
                </a:ext>
              </a:extLst>
            </p:cNvPr>
            <p:cNvSpPr/>
            <p:nvPr/>
          </p:nvSpPr>
          <p:spPr bwMode="auto">
            <a:xfrm>
              <a:off x="5148064" y="3738240"/>
              <a:ext cx="1394075" cy="32730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r>
                <a:rPr lang="en-US" altLang="ko-KR" sz="1100" b="1" dirty="0">
                  <a:latin typeface="나눔고딕 Bold" pitchFamily="50" charset="-127"/>
                  <a:ea typeface="나눔고딕 Bold" pitchFamily="50" charset="-127"/>
                </a:rPr>
                <a:t>SSH </a:t>
              </a:r>
              <a:r>
                <a:rPr lang="ko-KR" altLang="en-US" sz="1100" b="1" dirty="0">
                  <a:latin typeface="나눔고딕 Bold" pitchFamily="50" charset="-127"/>
                  <a:ea typeface="나눔고딕 Bold" pitchFamily="50" charset="-127"/>
                </a:rPr>
                <a:t>키 등록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B1423A1B-777C-44D0-BF37-F95B704CD6F1}"/>
                </a:ext>
              </a:extLst>
            </p:cNvPr>
            <p:cNvSpPr/>
            <p:nvPr/>
          </p:nvSpPr>
          <p:spPr bwMode="auto">
            <a:xfrm>
              <a:off x="3428172" y="4065549"/>
              <a:ext cx="1394075" cy="32730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r>
                <a:rPr lang="ko-KR" altLang="en-US" sz="1100" b="1" dirty="0">
                  <a:latin typeface="나눔고딕 Bold" pitchFamily="50" charset="-127"/>
                  <a:ea typeface="나눔고딕 Bold" pitchFamily="50" charset="-127"/>
                </a:rPr>
                <a:t>설정 파일 수정 및 소스코드 수정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C3E669B-DA75-4F50-8476-0DAA9F88B422}"/>
                </a:ext>
              </a:extLst>
            </p:cNvPr>
            <p:cNvSpPr/>
            <p:nvPr/>
          </p:nvSpPr>
          <p:spPr bwMode="auto">
            <a:xfrm>
              <a:off x="3428172" y="4628644"/>
              <a:ext cx="1394075" cy="32730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r>
                <a:rPr lang="en-US" altLang="ko-KR" sz="1100" b="1" dirty="0">
                  <a:latin typeface="나눔고딕 Bold" pitchFamily="50" charset="-127"/>
                  <a:ea typeface="나눔고딕 Bold" pitchFamily="50" charset="-127"/>
                </a:rPr>
                <a:t>Playbook </a:t>
              </a:r>
              <a:r>
                <a:rPr lang="ko-KR" altLang="en-US" sz="1100" b="1" dirty="0">
                  <a:latin typeface="나눔고딕 Bold" pitchFamily="50" charset="-127"/>
                  <a:ea typeface="나눔고딕 Bold" pitchFamily="50" charset="-127"/>
                </a:rPr>
                <a:t>실행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57175E0D-C7C8-43BB-B240-F4584E30F40F}"/>
                </a:ext>
              </a:extLst>
            </p:cNvPr>
            <p:cNvSpPr/>
            <p:nvPr/>
          </p:nvSpPr>
          <p:spPr bwMode="auto">
            <a:xfrm>
              <a:off x="5148064" y="5163417"/>
              <a:ext cx="1394075" cy="32730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r>
                <a:rPr lang="en-US" altLang="ko-KR" sz="1100" b="1" dirty="0">
                  <a:latin typeface="나눔고딕 Bold" pitchFamily="50" charset="-127"/>
                  <a:ea typeface="나눔고딕 Bold" pitchFamily="50" charset="-127"/>
                </a:rPr>
                <a:t>Tesla P40 GPU Passthrough </a:t>
              </a:r>
              <a:r>
                <a:rPr lang="ko-KR" altLang="en-US" sz="1100" b="1" dirty="0">
                  <a:latin typeface="나눔고딕 Bold" pitchFamily="50" charset="-127"/>
                  <a:ea typeface="나눔고딕 Bold" pitchFamily="50" charset="-127"/>
                </a:rPr>
                <a:t>설정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F8F8870-C472-48FD-95ED-EF46F20FFD71}"/>
                </a:ext>
              </a:extLst>
            </p:cNvPr>
            <p:cNvSpPr/>
            <p:nvPr/>
          </p:nvSpPr>
          <p:spPr bwMode="auto">
            <a:xfrm>
              <a:off x="3428171" y="5698191"/>
              <a:ext cx="1394075" cy="32730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r>
                <a:rPr lang="en-US" altLang="ko-KR" sz="1100" b="1" dirty="0" err="1">
                  <a:latin typeface="나눔고딕 Bold" pitchFamily="50" charset="-127"/>
                  <a:ea typeface="나눔고딕 Bold" pitchFamily="50" charset="-127"/>
                </a:rPr>
                <a:t>InfluxDB</a:t>
              </a:r>
              <a:r>
                <a:rPr lang="en-US" altLang="ko-KR" sz="1100" b="1" dirty="0">
                  <a:latin typeface="나눔고딕 Bold" pitchFamily="50" charset="-127"/>
                  <a:ea typeface="나눔고딕 Bold" pitchFamily="50" charset="-127"/>
                </a:rPr>
                <a:t>, </a:t>
              </a:r>
            </a:p>
            <a:p>
              <a:pPr algn="ctr">
                <a:spcBef>
                  <a:spcPts val="0"/>
                </a:spcBef>
              </a:pPr>
              <a:r>
                <a:rPr lang="en-US" altLang="ko-KR" sz="1100" b="1" dirty="0">
                  <a:latin typeface="나눔고딕 Bold" pitchFamily="50" charset="-127"/>
                  <a:ea typeface="나눔고딕 Bold" pitchFamily="50" charset="-127"/>
                </a:rPr>
                <a:t>Grafana </a:t>
              </a:r>
              <a:r>
                <a:rPr lang="ko-KR" altLang="en-US" sz="1100" b="1" dirty="0">
                  <a:latin typeface="나눔고딕 Bold" pitchFamily="50" charset="-127"/>
                  <a:ea typeface="나눔고딕 Bold" pitchFamily="50" charset="-127"/>
                </a:rPr>
                <a:t>설치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D93EAC4D-3457-4EA2-9E1E-1A0C2413FFC6}"/>
                </a:ext>
              </a:extLst>
            </p:cNvPr>
            <p:cNvSpPr/>
            <p:nvPr/>
          </p:nvSpPr>
          <p:spPr bwMode="auto">
            <a:xfrm>
              <a:off x="5148064" y="5698191"/>
              <a:ext cx="1394075" cy="32730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r>
                <a:rPr lang="en-US" altLang="ko-KR" sz="1100" b="1" dirty="0" err="1">
                  <a:latin typeface="나눔고딕 Bold" pitchFamily="50" charset="-127"/>
                  <a:ea typeface="나눔고딕 Bold" pitchFamily="50" charset="-127"/>
                </a:rPr>
                <a:t>Collectd</a:t>
              </a:r>
              <a:r>
                <a:rPr lang="en-US" altLang="ko-KR" sz="1100" b="1" dirty="0">
                  <a:latin typeface="나눔고딕 Bold" pitchFamily="50" charset="-127"/>
                  <a:ea typeface="나눔고딕 Bold" pitchFamily="50" charset="-127"/>
                </a:rPr>
                <a:t>, </a:t>
              </a:r>
            </a:p>
            <a:p>
              <a:pPr algn="ctr">
                <a:spcBef>
                  <a:spcPts val="0"/>
                </a:spcBef>
              </a:pPr>
              <a:r>
                <a:rPr lang="en-US" altLang="ko-KR" sz="1100" b="1" dirty="0" err="1">
                  <a:latin typeface="나눔고딕 Bold" pitchFamily="50" charset="-127"/>
                  <a:ea typeface="나눔고딕 Bold" pitchFamily="50" charset="-127"/>
                </a:rPr>
                <a:t>Heka</a:t>
              </a:r>
              <a:r>
                <a:rPr lang="en-US" altLang="ko-KR" sz="1100" b="1" dirty="0">
                  <a:latin typeface="나눔고딕 Bold" pitchFamily="50" charset="-127"/>
                  <a:ea typeface="나눔고딕 Bold" pitchFamily="50" charset="-127"/>
                </a:rPr>
                <a:t> </a:t>
              </a:r>
              <a:r>
                <a:rPr lang="ko-KR" altLang="en-US" sz="1100" b="1" dirty="0">
                  <a:latin typeface="나눔고딕 Bold" pitchFamily="50" charset="-127"/>
                  <a:ea typeface="나눔고딕 Bold" pitchFamily="50" charset="-127"/>
                </a:rPr>
                <a:t>설치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E9DBF40B-ADB5-43FE-B73A-F26B49E49F19}"/>
                </a:ext>
              </a:extLst>
            </p:cNvPr>
            <p:cNvSpPr/>
            <p:nvPr/>
          </p:nvSpPr>
          <p:spPr bwMode="auto">
            <a:xfrm>
              <a:off x="5148063" y="6236485"/>
              <a:ext cx="1394075" cy="32730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r>
                <a:rPr lang="en-US" altLang="ko-KR" sz="1100" b="1" dirty="0" err="1">
                  <a:latin typeface="나눔고딕 Bold" pitchFamily="50" charset="-127"/>
                  <a:ea typeface="나눔고딕 Bold" pitchFamily="50" charset="-127"/>
                </a:rPr>
                <a:t>Openstack</a:t>
              </a:r>
              <a:r>
                <a:rPr lang="en-US" altLang="ko-KR" sz="1100" b="1" dirty="0">
                  <a:latin typeface="나눔고딕 Bold" pitchFamily="50" charset="-127"/>
                  <a:ea typeface="나눔고딕 Bold" pitchFamily="50" charset="-127"/>
                </a:rPr>
                <a:t> </a:t>
              </a:r>
              <a:r>
                <a:rPr lang="ko-KR" altLang="en-US" sz="1100" b="1" dirty="0">
                  <a:latin typeface="나눔고딕 Bold" pitchFamily="50" charset="-127"/>
                  <a:ea typeface="나눔고딕 Bold" pitchFamily="50" charset="-127"/>
                </a:rPr>
                <a:t>테스트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0304A648-7C3B-4258-A3C3-01DE751DF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1876" y="1793263"/>
              <a:ext cx="1186664" cy="35298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09DC365-3629-4201-95A3-471C25A5A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1768" y="1586469"/>
              <a:ext cx="1186664" cy="35298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BDE9A12-F7BC-4B32-9E99-B2E74222C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1768" y="1995900"/>
              <a:ext cx="1186664" cy="352980"/>
            </a:xfrm>
            <a:prstGeom prst="rect">
              <a:avLst/>
            </a:prstGeom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79647225-E9C3-4A44-B246-B8AAE642F8FC}"/>
                </a:ext>
              </a:extLst>
            </p:cNvPr>
            <p:cNvSpPr/>
            <p:nvPr/>
          </p:nvSpPr>
          <p:spPr bwMode="auto">
            <a:xfrm>
              <a:off x="5266157" y="1573158"/>
              <a:ext cx="1172275" cy="327309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r>
                <a:rPr lang="en-US" altLang="ko-KR" sz="1100" b="1" dirty="0">
                  <a:solidFill>
                    <a:schemeClr val="bg1"/>
                  </a:solidFill>
                  <a:latin typeface="나눔고딕 Bold" pitchFamily="50" charset="-127"/>
                  <a:ea typeface="나눔고딕 Bold" pitchFamily="50" charset="-127"/>
                </a:rPr>
                <a:t>Controller</a:t>
              </a:r>
              <a:endParaRPr lang="ko-KR" altLang="en-US" sz="1100" b="1" dirty="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0AF71D4D-9EC2-468B-A74C-54411B2AB4B5}"/>
                </a:ext>
              </a:extLst>
            </p:cNvPr>
            <p:cNvSpPr/>
            <p:nvPr/>
          </p:nvSpPr>
          <p:spPr bwMode="auto">
            <a:xfrm>
              <a:off x="5194149" y="2005206"/>
              <a:ext cx="1394075" cy="327309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r>
                <a:rPr lang="en-US" altLang="ko-KR" sz="1100" b="1" dirty="0">
                  <a:solidFill>
                    <a:schemeClr val="bg1"/>
                  </a:solidFill>
                  <a:latin typeface="나눔고딕 Bold" pitchFamily="50" charset="-127"/>
                  <a:ea typeface="나눔고딕 Bold" pitchFamily="50" charset="-127"/>
                </a:rPr>
                <a:t>Compute 1~2</a:t>
              </a:r>
              <a:endParaRPr lang="ko-KR" altLang="en-US" sz="1100" b="1" dirty="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08DDF7A7-FE5E-4ADD-ABC6-284F8152C026}"/>
                </a:ext>
              </a:extLst>
            </p:cNvPr>
            <p:cNvSpPr/>
            <p:nvPr/>
          </p:nvSpPr>
          <p:spPr bwMode="auto">
            <a:xfrm>
              <a:off x="3390153" y="1789182"/>
              <a:ext cx="1394075" cy="327309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algn="ctr">
                <a:spcBef>
                  <a:spcPts val="0"/>
                </a:spcBef>
              </a:pPr>
              <a:r>
                <a:rPr lang="en-US" altLang="ko-KR" sz="1100" b="1" dirty="0">
                  <a:solidFill>
                    <a:schemeClr val="bg1"/>
                  </a:solidFill>
                  <a:latin typeface="나눔고딕 Bold" pitchFamily="50" charset="-127"/>
                  <a:ea typeface="나눔고딕 Bold" pitchFamily="50" charset="-127"/>
                </a:rPr>
                <a:t>Deployment</a:t>
              </a:r>
              <a:endParaRPr lang="ko-KR" altLang="en-US" sz="1100" b="1" dirty="0">
                <a:solidFill>
                  <a:schemeClr val="bg1"/>
                </a:solidFill>
                <a:latin typeface="나눔고딕 Bold" pitchFamily="50" charset="-127"/>
                <a:ea typeface="나눔고딕 Bold" pitchFamily="50" charset="-127"/>
              </a:endParaRP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A832247C-70C0-4286-B15C-7FC323918737}"/>
                </a:ext>
              </a:extLst>
            </p:cNvPr>
            <p:cNvCxnSpPr>
              <a:stCxn id="14" idx="2"/>
              <a:endCxn id="16" idx="0"/>
            </p:cNvCxnSpPr>
            <p:nvPr/>
          </p:nvCxnSpPr>
          <p:spPr>
            <a:xfrm>
              <a:off x="4125210" y="2971593"/>
              <a:ext cx="0" cy="710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E4E75154-470C-495D-B64B-06BB88D7E58A}"/>
                </a:ext>
              </a:extLst>
            </p:cNvPr>
            <p:cNvCxnSpPr>
              <a:stCxn id="15" idx="2"/>
              <a:endCxn id="17" idx="0"/>
            </p:cNvCxnSpPr>
            <p:nvPr/>
          </p:nvCxnSpPr>
          <p:spPr>
            <a:xfrm>
              <a:off x="5845102" y="2973844"/>
              <a:ext cx="0" cy="710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3A92218C-9FE3-4DBD-838E-5530BCBC97B8}"/>
                </a:ext>
              </a:extLst>
            </p:cNvPr>
            <p:cNvCxnSpPr>
              <a:stCxn id="16" idx="2"/>
              <a:endCxn id="18" idx="0"/>
            </p:cNvCxnSpPr>
            <p:nvPr/>
          </p:nvCxnSpPr>
          <p:spPr>
            <a:xfrm>
              <a:off x="4125210" y="3369981"/>
              <a:ext cx="0" cy="618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47CB3B6D-4B82-4C77-A254-185F88C85DD6}"/>
                </a:ext>
              </a:extLst>
            </p:cNvPr>
            <p:cNvCxnSpPr>
              <a:stCxn id="18" idx="2"/>
              <a:endCxn id="19" idx="1"/>
            </p:cNvCxnSpPr>
            <p:nvPr/>
          </p:nvCxnSpPr>
          <p:spPr>
            <a:xfrm>
              <a:off x="4125210" y="3759097"/>
              <a:ext cx="1022854" cy="1427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69321F10-19C1-4D03-9F79-DD357B07DEE3}"/>
                </a:ext>
              </a:extLst>
            </p:cNvPr>
            <p:cNvCxnSpPr>
              <a:stCxn id="19" idx="1"/>
              <a:endCxn id="20" idx="0"/>
            </p:cNvCxnSpPr>
            <p:nvPr/>
          </p:nvCxnSpPr>
          <p:spPr>
            <a:xfrm flipH="1">
              <a:off x="4125210" y="3901895"/>
              <a:ext cx="1022854" cy="1636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E4641E5A-4F9C-44B2-A364-58D21829BB48}"/>
                </a:ext>
              </a:extLst>
            </p:cNvPr>
            <p:cNvCxnSpPr>
              <a:stCxn id="20" idx="2"/>
              <a:endCxn id="21" idx="0"/>
            </p:cNvCxnSpPr>
            <p:nvPr/>
          </p:nvCxnSpPr>
          <p:spPr>
            <a:xfrm>
              <a:off x="4125210" y="4392858"/>
              <a:ext cx="0" cy="2357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93C4DB10-6158-4A89-88B9-72AC0CF424D9}"/>
                </a:ext>
              </a:extLst>
            </p:cNvPr>
            <p:cNvCxnSpPr>
              <a:stCxn id="21" idx="2"/>
              <a:endCxn id="22" idx="1"/>
            </p:cNvCxnSpPr>
            <p:nvPr/>
          </p:nvCxnSpPr>
          <p:spPr>
            <a:xfrm>
              <a:off x="4125210" y="4955953"/>
              <a:ext cx="1022854" cy="3711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DCBE3F69-A071-4F3F-9A92-A4D518A35A14}"/>
                </a:ext>
              </a:extLst>
            </p:cNvPr>
            <p:cNvCxnSpPr>
              <a:stCxn id="22" idx="1"/>
              <a:endCxn id="23" idx="0"/>
            </p:cNvCxnSpPr>
            <p:nvPr/>
          </p:nvCxnSpPr>
          <p:spPr>
            <a:xfrm flipH="1">
              <a:off x="4125209" y="5327072"/>
              <a:ext cx="1022855" cy="3711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0F960A84-6907-46E3-BE09-39C7EC2CA330}"/>
                </a:ext>
              </a:extLst>
            </p:cNvPr>
            <p:cNvCxnSpPr>
              <a:stCxn id="23" idx="3"/>
              <a:endCxn id="24" idx="1"/>
            </p:cNvCxnSpPr>
            <p:nvPr/>
          </p:nvCxnSpPr>
          <p:spPr>
            <a:xfrm>
              <a:off x="4822246" y="5861846"/>
              <a:ext cx="3258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291B61B-CCD5-4C36-8F7C-D819BBE061AB}"/>
              </a:ext>
            </a:extLst>
          </p:cNvPr>
          <p:cNvSpPr/>
          <p:nvPr/>
        </p:nvSpPr>
        <p:spPr>
          <a:xfrm>
            <a:off x="260295" y="774581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b="1" dirty="0" err="1">
                <a:solidFill>
                  <a:schemeClr val="bg1"/>
                </a:solidFill>
                <a:latin typeface="+mj-ea"/>
                <a:ea typeface="+mj-ea"/>
                <a:cs typeface="+mj-cs"/>
              </a:rPr>
              <a:t>오픈스택</a:t>
            </a:r>
            <a:r>
              <a:rPr kumimoji="1" lang="ko-KR" altLang="en-US" sz="2400" b="1" dirty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 설치 내용</a:t>
            </a:r>
          </a:p>
        </p:txBody>
      </p:sp>
    </p:spTree>
    <p:extLst>
      <p:ext uri="{BB962C8B-B14F-4D97-AF65-F5344CB8AC3E}">
        <p14:creationId xmlns:p14="http://schemas.microsoft.com/office/powerpoint/2010/main" val="110747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5249106D-2C19-461C-8ABB-CCC2D87CBF18}"/>
              </a:ext>
            </a:extLst>
          </p:cNvPr>
          <p:cNvSpPr/>
          <p:nvPr/>
        </p:nvSpPr>
        <p:spPr bwMode="auto">
          <a:xfrm>
            <a:off x="3347864" y="1844824"/>
            <a:ext cx="3084254" cy="2176516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>
              <a:spcBef>
                <a:spcPts val="0"/>
              </a:spcBef>
            </a:pPr>
            <a:endParaRPr lang="en-US" altLang="ko-KR" sz="1400" dirty="0">
              <a:latin typeface="나눔고딕 Bold" pitchFamily="50" charset="-127"/>
              <a:ea typeface="나눔고딕 Bold" pitchFamily="50" charset="-127"/>
            </a:endParaRPr>
          </a:p>
          <a:p>
            <a:pPr algn="ctr">
              <a:spcBef>
                <a:spcPts val="0"/>
              </a:spcBef>
            </a:pPr>
            <a:endParaRPr lang="en-US" altLang="ko-KR" sz="1400" dirty="0">
              <a:latin typeface="나눔고딕 Bold" pitchFamily="50" charset="-127"/>
              <a:ea typeface="나눔고딕 Bold" pitchFamily="50" charset="-127"/>
            </a:endParaRPr>
          </a:p>
          <a:p>
            <a:pPr algn="ctr">
              <a:spcBef>
                <a:spcPts val="0"/>
              </a:spcBef>
            </a:pPr>
            <a:endParaRPr lang="en-US" altLang="ko-KR" sz="1400" dirty="0">
              <a:latin typeface="나눔고딕 Bold" pitchFamily="50" charset="-127"/>
              <a:ea typeface="나눔고딕 Bold" pitchFamily="50" charset="-127"/>
            </a:endParaRPr>
          </a:p>
          <a:p>
            <a:pPr algn="ctr">
              <a:spcBef>
                <a:spcPts val="0"/>
              </a:spcBef>
            </a:pPr>
            <a:r>
              <a:rPr lang="en-US" altLang="ko-KR" sz="1400" dirty="0">
                <a:latin typeface="나눔고딕 Bold" pitchFamily="50" charset="-127"/>
                <a:ea typeface="나눔고딕 Bold" pitchFamily="50" charset="-127"/>
              </a:rPr>
              <a:t>………………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6F92A3A-03C9-41DA-B32D-B169FFC25809}"/>
              </a:ext>
            </a:extLst>
          </p:cNvPr>
          <p:cNvSpPr/>
          <p:nvPr/>
        </p:nvSpPr>
        <p:spPr bwMode="auto">
          <a:xfrm>
            <a:off x="2652844" y="3861048"/>
            <a:ext cx="4583452" cy="245655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 err="1">
                <a:latin typeface="나눔고딕 Bold" pitchFamily="50" charset="-127"/>
                <a:ea typeface="나눔고딕 Bold" pitchFamily="50" charset="-127"/>
              </a:rPr>
              <a:t>Openstack</a:t>
            </a: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 Magnum(</a:t>
            </a:r>
            <a:r>
              <a:rPr lang="en-US" altLang="ko-KR" sz="1200" dirty="0" err="1">
                <a:latin typeface="나눔고딕 Bold" pitchFamily="50" charset="-127"/>
                <a:ea typeface="나눔고딕 Bold" pitchFamily="50" charset="-127"/>
              </a:rPr>
              <a:t>kubernetes</a:t>
            </a: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)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6FE5C6-5B12-4C55-9B6D-38200F606E17}"/>
              </a:ext>
            </a:extLst>
          </p:cNvPr>
          <p:cNvSpPr/>
          <p:nvPr/>
        </p:nvSpPr>
        <p:spPr>
          <a:xfrm>
            <a:off x="186112" y="730568"/>
            <a:ext cx="4403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b="1" dirty="0" err="1">
                <a:solidFill>
                  <a:schemeClr val="bg1"/>
                </a:solidFill>
                <a:latin typeface="+mj-ea"/>
                <a:ea typeface="+mj-ea"/>
                <a:cs typeface="+mj-cs"/>
              </a:rPr>
              <a:t>오픈스택</a:t>
            </a:r>
            <a:r>
              <a:rPr kumimoji="1" lang="ko-KR" altLang="en-US" sz="2400" b="1" dirty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 영상보안 인큐베이터</a:t>
            </a:r>
          </a:p>
        </p:txBody>
      </p:sp>
      <p:pic>
        <p:nvPicPr>
          <p:cNvPr id="3" name="그래픽 2" descr="남자">
            <a:extLst>
              <a:ext uri="{FF2B5EF4-FFF2-40B4-BE49-F238E27FC236}">
                <a16:creationId xmlns:a16="http://schemas.microsoft.com/office/drawing/2014/main" id="{048D5251-459F-4A8E-B225-105EFD51D8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8520" y="2226099"/>
            <a:ext cx="914400" cy="9144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1BD19C4-3143-4DEF-B685-4F27C696097A}"/>
              </a:ext>
            </a:extLst>
          </p:cNvPr>
          <p:cNvSpPr/>
          <p:nvPr/>
        </p:nvSpPr>
        <p:spPr bwMode="auto">
          <a:xfrm>
            <a:off x="1021904" y="1916340"/>
            <a:ext cx="1663385" cy="15846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GUI VM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A90485A-1565-47C8-9380-7687C1D723F5}"/>
              </a:ext>
            </a:extLst>
          </p:cNvPr>
          <p:cNvSpPr/>
          <p:nvPr/>
        </p:nvSpPr>
        <p:spPr bwMode="auto">
          <a:xfrm>
            <a:off x="1097512" y="2276402"/>
            <a:ext cx="1512168" cy="108235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CCTV</a:t>
            </a:r>
            <a:r>
              <a:rPr lang="ko-KR" altLang="en-US" sz="1200" dirty="0">
                <a:latin typeface="나눔고딕 Bold" pitchFamily="50" charset="-127"/>
                <a:ea typeface="나눔고딕 Bold" pitchFamily="50" charset="-127"/>
              </a:rPr>
              <a:t> 영상</a:t>
            </a: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 </a:t>
            </a:r>
            <a:r>
              <a:rPr lang="ko-KR" altLang="en-US" sz="1200" dirty="0">
                <a:latin typeface="나눔고딕 Bold" pitchFamily="50" charset="-127"/>
                <a:ea typeface="나눔고딕 Bold" pitchFamily="50" charset="-127"/>
              </a:rPr>
              <a:t>업로드</a:t>
            </a:r>
            <a:endParaRPr lang="en-US" altLang="ko-KR" sz="1200" dirty="0">
              <a:latin typeface="나눔고딕 Bold" pitchFamily="50" charset="-127"/>
              <a:ea typeface="나눔고딕 Bold" pitchFamily="50" charset="-127"/>
            </a:endParaRPr>
          </a:p>
          <a:p>
            <a:pPr algn="ctr">
              <a:spcBef>
                <a:spcPts val="0"/>
              </a:spcBef>
            </a:pPr>
            <a:r>
              <a:rPr lang="ko-KR" altLang="en-US" sz="1200" dirty="0" err="1">
                <a:latin typeface="나눔고딕 Bold" pitchFamily="50" charset="-127"/>
                <a:ea typeface="나눔고딕 Bold" pitchFamily="50" charset="-127"/>
              </a:rPr>
              <a:t>딥러닝</a:t>
            </a:r>
            <a:r>
              <a:rPr lang="ko-KR" altLang="en-US" sz="1200" dirty="0">
                <a:latin typeface="나눔고딕 Bold" pitchFamily="50" charset="-127"/>
                <a:ea typeface="나눔고딕 Bold" pitchFamily="50" charset="-127"/>
              </a:rPr>
              <a:t> 실행</a:t>
            </a:r>
            <a:endParaRPr lang="en-US" altLang="ko-KR" sz="1200" dirty="0">
              <a:latin typeface="나눔고딕 Bold" pitchFamily="50" charset="-127"/>
              <a:ea typeface="나눔고딕 Bold" pitchFamily="50" charset="-127"/>
            </a:endParaRPr>
          </a:p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Incubator </a:t>
            </a:r>
            <a:r>
              <a:rPr lang="ko-KR" altLang="en-US" sz="1200" dirty="0">
                <a:latin typeface="나눔고딕 Bold" pitchFamily="50" charset="-127"/>
                <a:ea typeface="나눔고딕 Bold" pitchFamily="50" charset="-127"/>
              </a:rPr>
              <a:t>모니터링</a:t>
            </a:r>
            <a:endParaRPr lang="en-US" altLang="ko-KR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7341196-3F8D-44BC-9C0D-07653B90C788}"/>
              </a:ext>
            </a:extLst>
          </p:cNvPr>
          <p:cNvSpPr/>
          <p:nvPr/>
        </p:nvSpPr>
        <p:spPr bwMode="auto">
          <a:xfrm>
            <a:off x="2915816" y="4560135"/>
            <a:ext cx="1663385" cy="1584668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Master VM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28B6811-2D75-4F16-9B6E-DDEEDF67254D}"/>
              </a:ext>
            </a:extLst>
          </p:cNvPr>
          <p:cNvSpPr/>
          <p:nvPr/>
        </p:nvSpPr>
        <p:spPr bwMode="auto">
          <a:xfrm>
            <a:off x="2991424" y="4920197"/>
            <a:ext cx="1512168" cy="108235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docker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293B456-8AE6-4781-89D4-A5A8F496C7A1}"/>
              </a:ext>
            </a:extLst>
          </p:cNvPr>
          <p:cNvGrpSpPr/>
          <p:nvPr/>
        </p:nvGrpSpPr>
        <p:grpSpPr>
          <a:xfrm>
            <a:off x="7385586" y="1843903"/>
            <a:ext cx="1663385" cy="1584668"/>
            <a:chOff x="6512800" y="4594202"/>
            <a:chExt cx="1663385" cy="1584668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640F486-3499-4A39-8FC6-D8A6C7EEA8DB}"/>
                </a:ext>
              </a:extLst>
            </p:cNvPr>
            <p:cNvSpPr/>
            <p:nvPr/>
          </p:nvSpPr>
          <p:spPr bwMode="auto">
            <a:xfrm>
              <a:off x="6512800" y="4594202"/>
              <a:ext cx="1663385" cy="1584668"/>
            </a:xfrm>
            <a:prstGeom prst="roundRect">
              <a:avLst/>
            </a:prstGeom>
            <a:grp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t"/>
            <a:lstStyle/>
            <a:p>
              <a:pPr algn="ctr">
                <a:spcBef>
                  <a:spcPts val="0"/>
                </a:spcBef>
              </a:pPr>
              <a:r>
                <a:rPr lang="en-US" altLang="ko-KR" sz="1200" dirty="0">
                  <a:latin typeface="나눔고딕 Bold" pitchFamily="50" charset="-127"/>
                  <a:ea typeface="나눔고딕 Bold" pitchFamily="50" charset="-127"/>
                </a:rPr>
                <a:t>GUI VM 2</a:t>
              </a:r>
              <a:endParaRPr lang="ko-KR" altLang="en-US" sz="12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CB3A2D95-BCBF-48E3-8AC2-8E740D7924FE}"/>
                </a:ext>
              </a:extLst>
            </p:cNvPr>
            <p:cNvSpPr/>
            <p:nvPr/>
          </p:nvSpPr>
          <p:spPr bwMode="auto">
            <a:xfrm>
              <a:off x="6588408" y="4954264"/>
              <a:ext cx="1512168" cy="1082352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t"/>
            <a:lstStyle/>
            <a:p>
              <a:pPr algn="ctr">
                <a:spcBef>
                  <a:spcPts val="0"/>
                </a:spcBef>
              </a:pPr>
              <a:r>
                <a:rPr lang="en-US" altLang="ko-KR" sz="1200" dirty="0">
                  <a:latin typeface="나눔고딕 Bold" pitchFamily="50" charset="-127"/>
                  <a:ea typeface="나눔고딕 Bold" pitchFamily="50" charset="-127"/>
                </a:rPr>
                <a:t>Nvidia docker</a:t>
              </a:r>
              <a:endParaRPr lang="ko-KR" altLang="en-US" sz="1200" dirty="0">
                <a:latin typeface="나눔고딕 Bold" pitchFamily="50" charset="-127"/>
                <a:ea typeface="나눔고딕 Bold" pitchFamily="50" charset="-127"/>
              </a:endParaRP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1AE94AA-536D-405A-89F4-1063BBFC8DFA}"/>
              </a:ext>
            </a:extLst>
          </p:cNvPr>
          <p:cNvSpPr/>
          <p:nvPr/>
        </p:nvSpPr>
        <p:spPr bwMode="auto">
          <a:xfrm>
            <a:off x="7199792" y="1975253"/>
            <a:ext cx="1663385" cy="15846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GPU VM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135B260-C684-4B9F-8607-EEBD779DA57B}"/>
              </a:ext>
            </a:extLst>
          </p:cNvPr>
          <p:cNvSpPr/>
          <p:nvPr/>
        </p:nvSpPr>
        <p:spPr bwMode="auto">
          <a:xfrm>
            <a:off x="7275400" y="2335315"/>
            <a:ext cx="1512168" cy="108235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Nvidia docker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503278C-63B3-47FF-9DD4-10724B1ABA78}"/>
              </a:ext>
            </a:extLst>
          </p:cNvPr>
          <p:cNvSpPr/>
          <p:nvPr/>
        </p:nvSpPr>
        <p:spPr bwMode="auto">
          <a:xfrm>
            <a:off x="3059832" y="5338987"/>
            <a:ext cx="530005" cy="45902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API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638B8EC-52E8-4D57-AA5C-7C79A5C58CE4}"/>
              </a:ext>
            </a:extLst>
          </p:cNvPr>
          <p:cNvSpPr/>
          <p:nvPr/>
        </p:nvSpPr>
        <p:spPr bwMode="auto">
          <a:xfrm>
            <a:off x="5334046" y="4402391"/>
            <a:ext cx="1663385" cy="1584668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Worker VM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3AF692B-487A-47A4-82B9-A364EC0FCD1B}"/>
              </a:ext>
            </a:extLst>
          </p:cNvPr>
          <p:cNvSpPr/>
          <p:nvPr/>
        </p:nvSpPr>
        <p:spPr bwMode="auto">
          <a:xfrm>
            <a:off x="5409654" y="4666553"/>
            <a:ext cx="1512168" cy="108235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docker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39BDDCD-8A9E-4E83-AF45-A058573B0651}"/>
              </a:ext>
            </a:extLst>
          </p:cNvPr>
          <p:cNvSpPr/>
          <p:nvPr/>
        </p:nvSpPr>
        <p:spPr bwMode="auto">
          <a:xfrm>
            <a:off x="5730942" y="5030383"/>
            <a:ext cx="938937" cy="45902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54996C4-CBC8-4E54-8BD0-BBF8E769725B}"/>
              </a:ext>
            </a:extLst>
          </p:cNvPr>
          <p:cNvSpPr/>
          <p:nvPr/>
        </p:nvSpPr>
        <p:spPr bwMode="auto">
          <a:xfrm>
            <a:off x="5678978" y="5103260"/>
            <a:ext cx="938937" cy="45902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335AE28-CBD7-446B-945F-2EB37A10D740}"/>
              </a:ext>
            </a:extLst>
          </p:cNvPr>
          <p:cNvSpPr/>
          <p:nvPr/>
        </p:nvSpPr>
        <p:spPr bwMode="auto">
          <a:xfrm>
            <a:off x="5612326" y="5175268"/>
            <a:ext cx="938937" cy="45902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40D63C2-8339-4BFD-9C77-D0C041AB435B}"/>
              </a:ext>
            </a:extLst>
          </p:cNvPr>
          <p:cNvSpPr/>
          <p:nvPr/>
        </p:nvSpPr>
        <p:spPr bwMode="auto">
          <a:xfrm>
            <a:off x="5245132" y="4474399"/>
            <a:ext cx="1663385" cy="1584668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Worker VM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6767D8D-BDED-4034-9194-613339888857}"/>
              </a:ext>
            </a:extLst>
          </p:cNvPr>
          <p:cNvSpPr/>
          <p:nvPr/>
        </p:nvSpPr>
        <p:spPr bwMode="auto">
          <a:xfrm>
            <a:off x="5320740" y="4805223"/>
            <a:ext cx="1512168" cy="108235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docker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DF58BC2-BF00-4CD9-B6BF-2D5E0A52CE43}"/>
              </a:ext>
            </a:extLst>
          </p:cNvPr>
          <p:cNvSpPr/>
          <p:nvPr/>
        </p:nvSpPr>
        <p:spPr bwMode="auto">
          <a:xfrm>
            <a:off x="5642028" y="5169053"/>
            <a:ext cx="938937" cy="45902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B780F14-3EB4-4396-9703-E48A793C22CC}"/>
              </a:ext>
            </a:extLst>
          </p:cNvPr>
          <p:cNvSpPr/>
          <p:nvPr/>
        </p:nvSpPr>
        <p:spPr bwMode="auto">
          <a:xfrm>
            <a:off x="5590064" y="5241930"/>
            <a:ext cx="938937" cy="45902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817CCC3-F913-49D3-AF2A-3EB8118A0B5F}"/>
              </a:ext>
            </a:extLst>
          </p:cNvPr>
          <p:cNvSpPr/>
          <p:nvPr/>
        </p:nvSpPr>
        <p:spPr bwMode="auto">
          <a:xfrm>
            <a:off x="5523412" y="5313938"/>
            <a:ext cx="938937" cy="45902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86E35AC-F684-46D5-BFBC-2FFBA695F208}"/>
              </a:ext>
            </a:extLst>
          </p:cNvPr>
          <p:cNvSpPr/>
          <p:nvPr/>
        </p:nvSpPr>
        <p:spPr bwMode="auto">
          <a:xfrm>
            <a:off x="5148249" y="4562430"/>
            <a:ext cx="1663385" cy="1584668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Worker VM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C8A4F53-50D5-4341-B972-F58E7FD9E2C7}"/>
              </a:ext>
            </a:extLst>
          </p:cNvPr>
          <p:cNvSpPr/>
          <p:nvPr/>
        </p:nvSpPr>
        <p:spPr bwMode="auto">
          <a:xfrm>
            <a:off x="5223857" y="4922492"/>
            <a:ext cx="1512168" cy="108235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docker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2B96EB-69C8-4F34-862E-AD25C7D531E9}"/>
              </a:ext>
            </a:extLst>
          </p:cNvPr>
          <p:cNvSpPr/>
          <p:nvPr/>
        </p:nvSpPr>
        <p:spPr bwMode="auto">
          <a:xfrm>
            <a:off x="5545145" y="5286322"/>
            <a:ext cx="938937" cy="45902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91EC0BB-F152-43FC-BA58-DAC8692FC338}"/>
              </a:ext>
            </a:extLst>
          </p:cNvPr>
          <p:cNvSpPr/>
          <p:nvPr/>
        </p:nvSpPr>
        <p:spPr bwMode="auto">
          <a:xfrm>
            <a:off x="5493181" y="5359199"/>
            <a:ext cx="938937" cy="45902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29D0B5D-E8A4-4FD3-9269-ABD83ECBEC0F}"/>
              </a:ext>
            </a:extLst>
          </p:cNvPr>
          <p:cNvSpPr/>
          <p:nvPr/>
        </p:nvSpPr>
        <p:spPr bwMode="auto">
          <a:xfrm>
            <a:off x="5426529" y="5431207"/>
            <a:ext cx="938937" cy="45902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pod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91909329-B49F-4290-B2EF-646FC092AA36}"/>
              </a:ext>
            </a:extLst>
          </p:cNvPr>
          <p:cNvCxnSpPr/>
          <p:nvPr/>
        </p:nvCxnSpPr>
        <p:spPr>
          <a:xfrm>
            <a:off x="589129" y="2683402"/>
            <a:ext cx="4327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BEDA282-4542-4C4E-8E6F-0C05D4ACFBD4}"/>
              </a:ext>
            </a:extLst>
          </p:cNvPr>
          <p:cNvSpPr/>
          <p:nvPr/>
        </p:nvSpPr>
        <p:spPr bwMode="auto">
          <a:xfrm>
            <a:off x="3796269" y="5338987"/>
            <a:ext cx="641307" cy="459023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>
              <a:spcBef>
                <a:spcPts val="0"/>
              </a:spcBef>
            </a:pPr>
            <a:r>
              <a:rPr lang="en-US" altLang="ko-KR" sz="1200" dirty="0" err="1">
                <a:latin typeface="나눔고딕 Bold" pitchFamily="50" charset="-127"/>
                <a:ea typeface="나눔고딕 Bold" pitchFamily="50" charset="-127"/>
              </a:rPr>
              <a:t>Kubelet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5AA52255-AD2A-4310-9EDA-4F855D138CA3}"/>
              </a:ext>
            </a:extLst>
          </p:cNvPr>
          <p:cNvSpPr/>
          <p:nvPr/>
        </p:nvSpPr>
        <p:spPr bwMode="auto">
          <a:xfrm>
            <a:off x="3516603" y="2317605"/>
            <a:ext cx="853579" cy="313519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F44CADF-0CCA-4AB5-B1B2-F6002D091494}"/>
              </a:ext>
            </a:extLst>
          </p:cNvPr>
          <p:cNvSpPr/>
          <p:nvPr/>
        </p:nvSpPr>
        <p:spPr bwMode="auto">
          <a:xfrm>
            <a:off x="4502825" y="2320556"/>
            <a:ext cx="853579" cy="313519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7CB4A700-DDA8-434C-84E4-7FAC86F86ACC}"/>
              </a:ext>
            </a:extLst>
          </p:cNvPr>
          <p:cNvSpPr/>
          <p:nvPr/>
        </p:nvSpPr>
        <p:spPr bwMode="auto">
          <a:xfrm>
            <a:off x="5446613" y="2322644"/>
            <a:ext cx="853579" cy="313519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BA4086A-6918-4EDD-97A8-D613CDD2707B}"/>
              </a:ext>
            </a:extLst>
          </p:cNvPr>
          <p:cNvSpPr/>
          <p:nvPr/>
        </p:nvSpPr>
        <p:spPr bwMode="auto">
          <a:xfrm>
            <a:off x="3516603" y="2704012"/>
            <a:ext cx="853579" cy="313519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09D3E8D-1E99-4CB4-81E0-A3635F8A7CF3}"/>
              </a:ext>
            </a:extLst>
          </p:cNvPr>
          <p:cNvSpPr/>
          <p:nvPr/>
        </p:nvSpPr>
        <p:spPr bwMode="auto">
          <a:xfrm>
            <a:off x="4502825" y="2706963"/>
            <a:ext cx="853579" cy="313519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448F8123-9F0B-414D-93BA-3F41BA312F23}"/>
              </a:ext>
            </a:extLst>
          </p:cNvPr>
          <p:cNvSpPr/>
          <p:nvPr/>
        </p:nvSpPr>
        <p:spPr bwMode="auto">
          <a:xfrm>
            <a:off x="5446613" y="2709051"/>
            <a:ext cx="853579" cy="313519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E6E5D1FE-7357-4959-9F7B-03BDA1EE80BA}"/>
              </a:ext>
            </a:extLst>
          </p:cNvPr>
          <p:cNvSpPr/>
          <p:nvPr/>
        </p:nvSpPr>
        <p:spPr bwMode="auto">
          <a:xfrm>
            <a:off x="3516603" y="3468480"/>
            <a:ext cx="853579" cy="313519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7CD3693D-10FC-47C5-9FEA-FF63C823A39B}"/>
              </a:ext>
            </a:extLst>
          </p:cNvPr>
          <p:cNvSpPr/>
          <p:nvPr/>
        </p:nvSpPr>
        <p:spPr bwMode="auto">
          <a:xfrm>
            <a:off x="4502825" y="3471431"/>
            <a:ext cx="853579" cy="313519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005A48AE-ECF1-412F-AD63-BC6FE0C7074C}"/>
              </a:ext>
            </a:extLst>
          </p:cNvPr>
          <p:cNvSpPr/>
          <p:nvPr/>
        </p:nvSpPr>
        <p:spPr bwMode="auto">
          <a:xfrm>
            <a:off x="5446613" y="3473519"/>
            <a:ext cx="853579" cy="313519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latin typeface="나눔고딕 Bold" pitchFamily="50" charset="-127"/>
                <a:ea typeface="나눔고딕 Bold" pitchFamily="50" charset="-127"/>
              </a:rPr>
              <a:t>Container</a:t>
            </a:r>
            <a:endParaRPr lang="ko-KR" altLang="en-US" sz="1200" dirty="0">
              <a:latin typeface="나눔고딕 Bold" pitchFamily="50" charset="-127"/>
              <a:ea typeface="나눔고딕 Bold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746F44D-D2CA-4499-8AD3-59E6AE551B44}"/>
              </a:ext>
            </a:extLst>
          </p:cNvPr>
          <p:cNvSpPr txBox="1"/>
          <p:nvPr/>
        </p:nvSpPr>
        <p:spPr>
          <a:xfrm>
            <a:off x="4233237" y="1946835"/>
            <a:ext cx="1392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Incubator System</a:t>
            </a:r>
            <a:endParaRPr lang="ko-KR" altLang="en-US" sz="1200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2E67A4ED-BD81-48DB-9243-69750230AEDF}"/>
              </a:ext>
            </a:extLst>
          </p:cNvPr>
          <p:cNvSpPr/>
          <p:nvPr/>
        </p:nvSpPr>
        <p:spPr bwMode="auto">
          <a:xfrm>
            <a:off x="7406621" y="2695275"/>
            <a:ext cx="1249725" cy="61095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t"/>
          <a:lstStyle/>
          <a:p>
            <a:pPr algn="ctr">
              <a:spcBef>
                <a:spcPts val="0"/>
              </a:spcBef>
            </a:pPr>
            <a:r>
              <a:rPr lang="en-US" altLang="ko-KR" sz="1200" dirty="0">
                <a:ea typeface="나눔고딕 Bold" pitchFamily="50" charset="-127"/>
              </a:rPr>
              <a:t>Deep Learning Container</a:t>
            </a:r>
            <a:endParaRPr lang="ko-KR" altLang="en-US" sz="1200" dirty="0">
              <a:ea typeface="나눔고딕 Bold" pitchFamily="50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1F0E9D6-9ED4-499E-B46F-87A419180966}"/>
              </a:ext>
            </a:extLst>
          </p:cNvPr>
          <p:cNvCxnSpPr/>
          <p:nvPr/>
        </p:nvCxnSpPr>
        <p:spPr>
          <a:xfrm>
            <a:off x="2715415" y="2674301"/>
            <a:ext cx="6336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FB28C03-B021-4B4E-BFAF-6A2D7F313FE1}"/>
              </a:ext>
            </a:extLst>
          </p:cNvPr>
          <p:cNvCxnSpPr/>
          <p:nvPr/>
        </p:nvCxnSpPr>
        <p:spPr>
          <a:xfrm>
            <a:off x="6473978" y="2683299"/>
            <a:ext cx="696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3CDA899-4ADF-4700-8360-AD189C3B9F96}"/>
              </a:ext>
            </a:extLst>
          </p:cNvPr>
          <p:cNvCxnSpPr>
            <a:cxnSpLocks/>
          </p:cNvCxnSpPr>
          <p:nvPr/>
        </p:nvCxnSpPr>
        <p:spPr>
          <a:xfrm flipH="1">
            <a:off x="6444208" y="2852936"/>
            <a:ext cx="712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779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65" y="1196753"/>
            <a:ext cx="6684337" cy="3901516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샘플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088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40768"/>
            <a:ext cx="7199284" cy="43657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285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4" y="1345413"/>
            <a:ext cx="7253926" cy="504422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관계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37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06" y="1460099"/>
            <a:ext cx="7269299" cy="4611501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단계별 주요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080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26" y="1423973"/>
            <a:ext cx="6362747" cy="401005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연구모형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72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473337" y="1772816"/>
            <a:ext cx="8340199" cy="4486577"/>
          </a:xfrm>
          <a:custGeom>
            <a:avLst/>
            <a:gdLst>
              <a:gd name="connsiteX0" fmla="*/ 0 w 8229600"/>
              <a:gd name="connsiteY0" fmla="*/ 128102 h 768599"/>
              <a:gd name="connsiteX1" fmla="*/ 128102 w 8229600"/>
              <a:gd name="connsiteY1" fmla="*/ 0 h 768599"/>
              <a:gd name="connsiteX2" fmla="*/ 8101498 w 8229600"/>
              <a:gd name="connsiteY2" fmla="*/ 0 h 768599"/>
              <a:gd name="connsiteX3" fmla="*/ 8229600 w 8229600"/>
              <a:gd name="connsiteY3" fmla="*/ 128102 h 768599"/>
              <a:gd name="connsiteX4" fmla="*/ 8229600 w 8229600"/>
              <a:gd name="connsiteY4" fmla="*/ 640497 h 768599"/>
              <a:gd name="connsiteX5" fmla="*/ 8101498 w 8229600"/>
              <a:gd name="connsiteY5" fmla="*/ 768599 h 768599"/>
              <a:gd name="connsiteX6" fmla="*/ 128102 w 8229600"/>
              <a:gd name="connsiteY6" fmla="*/ 768599 h 768599"/>
              <a:gd name="connsiteX7" fmla="*/ 0 w 8229600"/>
              <a:gd name="connsiteY7" fmla="*/ 640497 h 768599"/>
              <a:gd name="connsiteX8" fmla="*/ 0 w 8229600"/>
              <a:gd name="connsiteY8" fmla="*/ 128102 h 76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00" h="768599">
                <a:moveTo>
                  <a:pt x="0" y="128102"/>
                </a:moveTo>
                <a:cubicBezTo>
                  <a:pt x="0" y="57353"/>
                  <a:pt x="57353" y="0"/>
                  <a:pt x="128102" y="0"/>
                </a:cubicBezTo>
                <a:lnTo>
                  <a:pt x="8101498" y="0"/>
                </a:lnTo>
                <a:cubicBezTo>
                  <a:pt x="8172247" y="0"/>
                  <a:pt x="8229600" y="57353"/>
                  <a:pt x="8229600" y="128102"/>
                </a:cubicBezTo>
                <a:lnTo>
                  <a:pt x="8229600" y="640497"/>
                </a:lnTo>
                <a:cubicBezTo>
                  <a:pt x="8229600" y="711246"/>
                  <a:pt x="8172247" y="768599"/>
                  <a:pt x="8101498" y="768599"/>
                </a:cubicBezTo>
                <a:lnTo>
                  <a:pt x="128102" y="768599"/>
                </a:lnTo>
                <a:cubicBezTo>
                  <a:pt x="57353" y="768599"/>
                  <a:pt x="0" y="711246"/>
                  <a:pt x="0" y="640497"/>
                </a:cubicBezTo>
                <a:lnTo>
                  <a:pt x="0" y="128102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76228" tIns="370768" rIns="676228" bIns="151312" numCol="1" spcCol="1270" anchor="t" anchorCtr="0">
            <a:noAutofit/>
          </a:bodyPr>
          <a:lstStyle/>
          <a:p>
            <a:pPr marL="171450" lvl="1" indent="-171450" algn="l" defTabSz="711200" rtl="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ko-KR" sz="1600" kern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9632" y="5651956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2010~2014</a:t>
            </a:r>
            <a:r>
              <a:rPr lang="ko-KR" altLang="en-US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년 </a:t>
            </a:r>
            <a:r>
              <a:rPr lang="en-US" altLang="ko-KR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5</a:t>
            </a:r>
            <a:r>
              <a:rPr lang="ko-KR" altLang="en-US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년간의 데이터 수집 분석</a:t>
            </a:r>
            <a:r>
              <a:rPr lang="en-US" altLang="ko-KR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·</a:t>
            </a:r>
            <a:r>
              <a:rPr lang="ko-KR" altLang="en-US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 처리</a:t>
            </a:r>
            <a:r>
              <a:rPr lang="en-US" altLang="ko-KR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·</a:t>
            </a:r>
            <a:r>
              <a:rPr lang="ko-KR" altLang="en-US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 결과 도출 진행</a:t>
            </a:r>
            <a:endParaRPr lang="ko-KR" altLang="en-US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331640" y="1988840"/>
          <a:ext cx="6553300" cy="3331135"/>
        </p:xfrm>
        <a:graphic>
          <a:graphicData uri="http://schemas.openxmlformats.org/drawingml/2006/table">
            <a:tbl>
              <a:tblPr/>
              <a:tblGrid>
                <a:gridCol w="1935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7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7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68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아토피 질병분류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질병분류 정보센터 확인</a:t>
                      </a:r>
                      <a:endParaRPr lang="en-US" altLang="ko-KR" sz="14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급성 아토피 </a:t>
                      </a:r>
                      <a:r>
                        <a:rPr lang="ko-KR" altLang="en-US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결박염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엘러지성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천식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기타 아토피성 피부염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아토피성 신경 피부염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276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오염물질 분류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국가 </a:t>
                      </a:r>
                      <a:r>
                        <a:rPr lang="ko-KR" altLang="en-US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오염물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정보 확인</a:t>
                      </a:r>
                      <a:endParaRPr lang="en-US" altLang="ko-KR" sz="14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일산화탄소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산화질소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산화황소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미세먼지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휘발성 </a:t>
                      </a:r>
                      <a:r>
                        <a:rPr lang="ko-KR" altLang="en-US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화학물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암모니아 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07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환자 데이터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심평원 데이터 확인</a:t>
                      </a:r>
                      <a:endParaRPr lang="en-US" altLang="ko-KR" sz="14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요양기관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성별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연령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주상병코드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부상병코드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진료</a:t>
                      </a:r>
                      <a:endParaRPr lang="en-US" altLang="ko-KR" sz="14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과목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시도코드   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88869" y="1196752"/>
            <a:ext cx="222048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 dirty="0" smtClean="0">
                <a:solidFill>
                  <a:schemeClr val="bg1"/>
                </a:solidFill>
                <a:latin typeface="HY태백B"/>
                <a:ea typeface="HY태백B"/>
              </a:rPr>
              <a:t>구성 및 분류</a:t>
            </a:r>
            <a:endParaRPr lang="ko-KR" altLang="en-US" sz="2800" dirty="0">
              <a:solidFill>
                <a:schemeClr val="bg1"/>
              </a:solidFill>
              <a:latin typeface="HY태백B"/>
              <a:ea typeface="HY태백B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04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473337" y="1700808"/>
            <a:ext cx="8340199" cy="4752528"/>
          </a:xfrm>
          <a:custGeom>
            <a:avLst/>
            <a:gdLst>
              <a:gd name="connsiteX0" fmla="*/ 0 w 8229600"/>
              <a:gd name="connsiteY0" fmla="*/ 128102 h 768599"/>
              <a:gd name="connsiteX1" fmla="*/ 128102 w 8229600"/>
              <a:gd name="connsiteY1" fmla="*/ 0 h 768599"/>
              <a:gd name="connsiteX2" fmla="*/ 8101498 w 8229600"/>
              <a:gd name="connsiteY2" fmla="*/ 0 h 768599"/>
              <a:gd name="connsiteX3" fmla="*/ 8229600 w 8229600"/>
              <a:gd name="connsiteY3" fmla="*/ 128102 h 768599"/>
              <a:gd name="connsiteX4" fmla="*/ 8229600 w 8229600"/>
              <a:gd name="connsiteY4" fmla="*/ 640497 h 768599"/>
              <a:gd name="connsiteX5" fmla="*/ 8101498 w 8229600"/>
              <a:gd name="connsiteY5" fmla="*/ 768599 h 768599"/>
              <a:gd name="connsiteX6" fmla="*/ 128102 w 8229600"/>
              <a:gd name="connsiteY6" fmla="*/ 768599 h 768599"/>
              <a:gd name="connsiteX7" fmla="*/ 0 w 8229600"/>
              <a:gd name="connsiteY7" fmla="*/ 640497 h 768599"/>
              <a:gd name="connsiteX8" fmla="*/ 0 w 8229600"/>
              <a:gd name="connsiteY8" fmla="*/ 128102 h 76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00" h="768599">
                <a:moveTo>
                  <a:pt x="0" y="128102"/>
                </a:moveTo>
                <a:cubicBezTo>
                  <a:pt x="0" y="57353"/>
                  <a:pt x="57353" y="0"/>
                  <a:pt x="128102" y="0"/>
                </a:cubicBezTo>
                <a:lnTo>
                  <a:pt x="8101498" y="0"/>
                </a:lnTo>
                <a:cubicBezTo>
                  <a:pt x="8172247" y="0"/>
                  <a:pt x="8229600" y="57353"/>
                  <a:pt x="8229600" y="128102"/>
                </a:cubicBezTo>
                <a:lnTo>
                  <a:pt x="8229600" y="640497"/>
                </a:lnTo>
                <a:cubicBezTo>
                  <a:pt x="8229600" y="711246"/>
                  <a:pt x="8172247" y="768599"/>
                  <a:pt x="8101498" y="768599"/>
                </a:cubicBezTo>
                <a:lnTo>
                  <a:pt x="128102" y="768599"/>
                </a:lnTo>
                <a:cubicBezTo>
                  <a:pt x="57353" y="768599"/>
                  <a:pt x="0" y="711246"/>
                  <a:pt x="0" y="640497"/>
                </a:cubicBezTo>
                <a:lnTo>
                  <a:pt x="0" y="128102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76228" tIns="370768" rIns="676228" bIns="151312" numCol="1" spcCol="1270" anchor="t" anchorCtr="0">
            <a:noAutofit/>
          </a:bodyPr>
          <a:lstStyle/>
          <a:p>
            <a:pPr marL="171450" lvl="1" indent="-171450" algn="l" defTabSz="711200" rtl="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ko-KR" sz="1600" kern="1200" dirty="0"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547664" y="1916832"/>
          <a:ext cx="6696744" cy="2718054"/>
        </p:xfrm>
        <a:graphic>
          <a:graphicData uri="http://schemas.openxmlformats.org/drawingml/2006/table">
            <a:tbl>
              <a:tblPr/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6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01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DBMS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연구방법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1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ORACLE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3340" marR="0" indent="127000" algn="just" fontAlgn="base" latinLnBrk="1">
                        <a:lnSpc>
                          <a:spcPct val="2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RDBMS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SQL Loader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이용하여 초기 데이터 셋을 저장하고 테이블 생성함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81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벡터와이즈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캐쉬처리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ko-KR" altLang="en-US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별 데이터 생성에 대한</a:t>
                      </a:r>
                      <a:r>
                        <a:rPr lang="en-US" altLang="ko-KR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신속한 분석을 위해 컬럼 처리방식 데이터베이스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81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</a:t>
                      </a: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분석을 위해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정제된 데이터의 분류 사용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8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PL/SQL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분석</a:t>
                      </a: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그래프 생성 및 그래프 활용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403648" y="4941168"/>
            <a:ext cx="6840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주로 </a:t>
            </a:r>
            <a:r>
              <a:rPr lang="en-US" altLang="ko-KR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R</a:t>
            </a:r>
            <a:r>
              <a:rPr lang="ko-KR" altLang="en-US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과 </a:t>
            </a:r>
            <a:r>
              <a:rPr lang="en-US" altLang="ko-KR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SPSS</a:t>
            </a:r>
            <a:r>
              <a:rPr lang="ko-KR" altLang="en-US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로 분석을 처리 하였음</a:t>
            </a:r>
            <a:endParaRPr lang="ko-KR" altLang="en-US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7529" y="1196752"/>
            <a:ext cx="210025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 dirty="0" smtClean="0">
                <a:solidFill>
                  <a:schemeClr val="bg1"/>
                </a:solidFill>
                <a:latin typeface="HY태백B"/>
                <a:ea typeface="HY태백B"/>
              </a:rPr>
              <a:t>데이</a:t>
            </a:r>
            <a:r>
              <a:rPr lang="ko-KR" altLang="en-US" sz="2800" dirty="0">
                <a:solidFill>
                  <a:schemeClr val="bg1"/>
                </a:solidFill>
                <a:latin typeface="HY태백B"/>
                <a:ea typeface="HY태백B"/>
              </a:rPr>
              <a:t>터</a:t>
            </a:r>
            <a:r>
              <a:rPr lang="ko-KR" altLang="en-US" sz="2800" dirty="0" smtClean="0">
                <a:solidFill>
                  <a:schemeClr val="bg1"/>
                </a:solidFill>
                <a:latin typeface="HY태백B"/>
                <a:ea typeface="HY태백B"/>
              </a:rPr>
              <a:t> 처리</a:t>
            </a:r>
            <a:endParaRPr lang="ko-KR" altLang="en-US" sz="2800" dirty="0">
              <a:solidFill>
                <a:schemeClr val="bg1"/>
              </a:solidFill>
              <a:latin typeface="HY태백B"/>
              <a:ea typeface="HY태백B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원시데이터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048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179512" y="1827160"/>
          <a:ext cx="8784972" cy="360688"/>
        </p:xfrm>
        <a:graphic>
          <a:graphicData uri="http://schemas.openxmlformats.org/drawingml/2006/table">
            <a:tbl>
              <a:tblPr/>
              <a:tblGrid>
                <a:gridCol w="627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7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74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74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74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74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74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74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749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749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749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2749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구분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월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월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월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월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월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6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월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7</a:t>
                      </a:r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월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8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월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9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월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평균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2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월별평균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4.5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4.1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5.1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3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6.3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1.2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0.4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0.1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</a:rPr>
                        <a:t>0.1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0.4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2.9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2.6</a:t>
                      </a:r>
                    </a:p>
                  </a:txBody>
                  <a:tcPr marL="9071" marR="9071" marT="90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64904"/>
            <a:ext cx="8640960" cy="339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미세먼지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082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가상머신</a:t>
            </a:r>
            <a:r>
              <a:rPr lang="ko-KR" altLang="en-US" dirty="0" smtClean="0"/>
              <a:t> 문제점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67" y="2112872"/>
            <a:ext cx="3062964" cy="34145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72108" y="3234978"/>
            <a:ext cx="46072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성능 문제로 리눅스 컨테이너가 나옴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리눅스의 </a:t>
            </a:r>
            <a:r>
              <a:rPr lang="en-US" altLang="ko-KR" dirty="0" err="1" smtClean="0"/>
              <a:t>cgrops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namespace</a:t>
            </a:r>
            <a:r>
              <a:rPr lang="ko-KR" altLang="en-US" dirty="0" smtClean="0"/>
              <a:t>가 제공하는</a:t>
            </a:r>
            <a:endParaRPr lang="en-US" altLang="ko-KR" dirty="0" smtClean="0"/>
          </a:p>
          <a:p>
            <a:r>
              <a:rPr lang="ko-KR" altLang="en-US" dirty="0" err="1" smtClean="0"/>
              <a:t>기술적용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59610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467544" y="1052736"/>
            <a:ext cx="341792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 dirty="0" smtClean="0">
                <a:solidFill>
                  <a:schemeClr val="bg1"/>
                </a:solidFill>
                <a:latin typeface="HY태백B"/>
                <a:ea typeface="HY태백B"/>
              </a:rPr>
              <a:t>평균 미세먼지 농도 </a:t>
            </a:r>
            <a:endParaRPr lang="ko-KR" altLang="en-US" sz="2800" dirty="0">
              <a:solidFill>
                <a:schemeClr val="bg1"/>
              </a:solidFill>
              <a:latin typeface="HY태백B"/>
              <a:ea typeface="HY태백B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37" y="2893715"/>
            <a:ext cx="7742238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179512" y="2177752"/>
          <a:ext cx="8915400" cy="41910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구분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7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8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12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월별평균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미세먼지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253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257313" y="1196752"/>
            <a:ext cx="8491151" cy="4752528"/>
          </a:xfrm>
          <a:custGeom>
            <a:avLst/>
            <a:gdLst>
              <a:gd name="connsiteX0" fmla="*/ 0 w 8229600"/>
              <a:gd name="connsiteY0" fmla="*/ 128102 h 768599"/>
              <a:gd name="connsiteX1" fmla="*/ 128102 w 8229600"/>
              <a:gd name="connsiteY1" fmla="*/ 0 h 768599"/>
              <a:gd name="connsiteX2" fmla="*/ 8101498 w 8229600"/>
              <a:gd name="connsiteY2" fmla="*/ 0 h 768599"/>
              <a:gd name="connsiteX3" fmla="*/ 8229600 w 8229600"/>
              <a:gd name="connsiteY3" fmla="*/ 128102 h 768599"/>
              <a:gd name="connsiteX4" fmla="*/ 8229600 w 8229600"/>
              <a:gd name="connsiteY4" fmla="*/ 640497 h 768599"/>
              <a:gd name="connsiteX5" fmla="*/ 8101498 w 8229600"/>
              <a:gd name="connsiteY5" fmla="*/ 768599 h 768599"/>
              <a:gd name="connsiteX6" fmla="*/ 128102 w 8229600"/>
              <a:gd name="connsiteY6" fmla="*/ 768599 h 768599"/>
              <a:gd name="connsiteX7" fmla="*/ 0 w 8229600"/>
              <a:gd name="connsiteY7" fmla="*/ 640497 h 768599"/>
              <a:gd name="connsiteX8" fmla="*/ 0 w 8229600"/>
              <a:gd name="connsiteY8" fmla="*/ 128102 h 76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00" h="768599">
                <a:moveTo>
                  <a:pt x="0" y="128102"/>
                </a:moveTo>
                <a:cubicBezTo>
                  <a:pt x="0" y="57353"/>
                  <a:pt x="57353" y="0"/>
                  <a:pt x="128102" y="0"/>
                </a:cubicBezTo>
                <a:lnTo>
                  <a:pt x="8101498" y="0"/>
                </a:lnTo>
                <a:cubicBezTo>
                  <a:pt x="8172247" y="0"/>
                  <a:pt x="8229600" y="57353"/>
                  <a:pt x="8229600" y="128102"/>
                </a:cubicBezTo>
                <a:lnTo>
                  <a:pt x="8229600" y="640497"/>
                </a:lnTo>
                <a:cubicBezTo>
                  <a:pt x="8229600" y="711246"/>
                  <a:pt x="8172247" y="768599"/>
                  <a:pt x="8101498" y="768599"/>
                </a:cubicBezTo>
                <a:lnTo>
                  <a:pt x="128102" y="768599"/>
                </a:lnTo>
                <a:cubicBezTo>
                  <a:pt x="57353" y="768599"/>
                  <a:pt x="0" y="711246"/>
                  <a:pt x="0" y="640497"/>
                </a:cubicBezTo>
                <a:lnTo>
                  <a:pt x="0" y="128102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76228" tIns="370768" rIns="676228" bIns="151312" numCol="1" spcCol="1270" anchor="t" anchorCtr="0">
            <a:noAutofit/>
          </a:bodyPr>
          <a:lstStyle/>
          <a:p>
            <a:pPr marL="171450" lvl="1" indent="-171450" algn="l" defTabSz="711200" rtl="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ko-KR" sz="1600" kern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3000" dirty="0" smtClean="0"/>
              <a:t> 아토피 환자와 미세먼지 상관관계 분석</a:t>
            </a:r>
            <a:endParaRPr lang="ko-KR" altLang="en-US" sz="30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35363" y="18811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535363" y="3806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ko-KR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40768"/>
            <a:ext cx="3960440" cy="289425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83568" y="4512022"/>
            <a:ext cx="8064896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800" dirty="0" smtClean="0">
                <a:solidFill>
                  <a:schemeClr val="bg1"/>
                </a:solidFill>
                <a:latin typeface="HY태백B"/>
                <a:ea typeface="HY태백B"/>
              </a:rPr>
              <a:t>소 결론</a:t>
            </a:r>
            <a:endParaRPr lang="en-US" altLang="ko-KR" sz="2800" dirty="0">
              <a:solidFill>
                <a:schemeClr val="bg1"/>
              </a:solidFill>
              <a:latin typeface="HY태백B"/>
              <a:ea typeface="HY태백B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그 </a:t>
            </a:r>
            <a:r>
              <a:rPr lang="ko-KR" altLang="en-US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결과 </a:t>
            </a:r>
            <a:r>
              <a:rPr lang="ko-KR" altLang="en-US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미세먼지농도가 높다고 환자수가 높다는 상관관계는 없음</a:t>
            </a:r>
            <a:endParaRPr lang="en-US" altLang="ko-KR" dirty="0" smtClean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겨울철  외부활동이 적은 경우 환자가 수가 오히려 적음</a:t>
            </a:r>
            <a:endParaRPr lang="en-US" altLang="ko-KR" dirty="0" smtClean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모집단 군을 통한 외부 영향 인자의 상세 분석 필요</a:t>
            </a:r>
            <a:endParaRPr lang="ko-KR" altLang="en-US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873" y="2124075"/>
            <a:ext cx="38385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5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395536" y="1556792"/>
            <a:ext cx="8491151" cy="4752528"/>
          </a:xfrm>
          <a:custGeom>
            <a:avLst/>
            <a:gdLst>
              <a:gd name="connsiteX0" fmla="*/ 0 w 8229600"/>
              <a:gd name="connsiteY0" fmla="*/ 128102 h 768599"/>
              <a:gd name="connsiteX1" fmla="*/ 128102 w 8229600"/>
              <a:gd name="connsiteY1" fmla="*/ 0 h 768599"/>
              <a:gd name="connsiteX2" fmla="*/ 8101498 w 8229600"/>
              <a:gd name="connsiteY2" fmla="*/ 0 h 768599"/>
              <a:gd name="connsiteX3" fmla="*/ 8229600 w 8229600"/>
              <a:gd name="connsiteY3" fmla="*/ 128102 h 768599"/>
              <a:gd name="connsiteX4" fmla="*/ 8229600 w 8229600"/>
              <a:gd name="connsiteY4" fmla="*/ 640497 h 768599"/>
              <a:gd name="connsiteX5" fmla="*/ 8101498 w 8229600"/>
              <a:gd name="connsiteY5" fmla="*/ 768599 h 768599"/>
              <a:gd name="connsiteX6" fmla="*/ 128102 w 8229600"/>
              <a:gd name="connsiteY6" fmla="*/ 768599 h 768599"/>
              <a:gd name="connsiteX7" fmla="*/ 0 w 8229600"/>
              <a:gd name="connsiteY7" fmla="*/ 640497 h 768599"/>
              <a:gd name="connsiteX8" fmla="*/ 0 w 8229600"/>
              <a:gd name="connsiteY8" fmla="*/ 128102 h 76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00" h="768599">
                <a:moveTo>
                  <a:pt x="0" y="128102"/>
                </a:moveTo>
                <a:cubicBezTo>
                  <a:pt x="0" y="57353"/>
                  <a:pt x="57353" y="0"/>
                  <a:pt x="128102" y="0"/>
                </a:cubicBezTo>
                <a:lnTo>
                  <a:pt x="8101498" y="0"/>
                </a:lnTo>
                <a:cubicBezTo>
                  <a:pt x="8172247" y="0"/>
                  <a:pt x="8229600" y="57353"/>
                  <a:pt x="8229600" y="128102"/>
                </a:cubicBezTo>
                <a:lnTo>
                  <a:pt x="8229600" y="640497"/>
                </a:lnTo>
                <a:cubicBezTo>
                  <a:pt x="8229600" y="711246"/>
                  <a:pt x="8172247" y="768599"/>
                  <a:pt x="8101498" y="768599"/>
                </a:cubicBezTo>
                <a:lnTo>
                  <a:pt x="128102" y="768599"/>
                </a:lnTo>
                <a:cubicBezTo>
                  <a:pt x="57353" y="768599"/>
                  <a:pt x="0" y="711246"/>
                  <a:pt x="0" y="640497"/>
                </a:cubicBezTo>
                <a:lnTo>
                  <a:pt x="0" y="128102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76228" tIns="370768" rIns="676228" bIns="151312" numCol="1" spcCol="1270" anchor="t" anchorCtr="0">
            <a:noAutofit/>
          </a:bodyPr>
          <a:lstStyle/>
          <a:p>
            <a:pPr marL="171450" lvl="1" indent="-171450" algn="l" defTabSz="711200" rtl="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ko-KR" sz="1600" kern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1052736"/>
            <a:ext cx="53335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 dirty="0" smtClean="0">
                <a:solidFill>
                  <a:schemeClr val="bg1"/>
                </a:solidFill>
                <a:latin typeface="HY태백B"/>
                <a:ea typeface="HY태백B"/>
              </a:rPr>
              <a:t>일조시간과 아황산 가스의 영향 </a:t>
            </a:r>
            <a:endParaRPr lang="ko-KR" altLang="en-US" sz="2800" dirty="0">
              <a:solidFill>
                <a:schemeClr val="bg1"/>
              </a:solidFill>
              <a:latin typeface="HY태백B"/>
              <a:ea typeface="HY태백B"/>
            </a:endParaRPr>
          </a:p>
        </p:txBody>
      </p:sp>
      <p:pic>
        <p:nvPicPr>
          <p:cNvPr id="8" name="그림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5"/>
            <a:ext cx="7704856" cy="417903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/>
          <p:cNvSpPr/>
          <p:nvPr/>
        </p:nvSpPr>
        <p:spPr>
          <a:xfrm>
            <a:off x="1043608" y="6228020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기후요소의 일조시간</a:t>
            </a:r>
            <a:r>
              <a:rPr lang="en-US" altLang="ko-KR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,  </a:t>
            </a:r>
            <a:r>
              <a:rPr lang="ko-KR" altLang="en-US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환경오염원의 </a:t>
            </a:r>
            <a:r>
              <a:rPr lang="ko-KR" altLang="en-US" dirty="0" err="1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아황상</a:t>
            </a:r>
            <a:r>
              <a:rPr lang="ko-KR" altLang="en-US" dirty="0" smtClean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 가스의 영향을 받음</a:t>
            </a:r>
            <a:endParaRPr lang="ko-KR" altLang="en-US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발생 </a:t>
            </a:r>
            <a:r>
              <a:rPr lang="ko-KR" altLang="en-US" dirty="0" err="1" smtClean="0"/>
              <a:t>영향인자</a:t>
            </a:r>
            <a:r>
              <a:rPr lang="ko-KR" altLang="en-US" dirty="0" smtClean="0"/>
              <a:t>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58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395536" y="1484784"/>
            <a:ext cx="8491151" cy="4248472"/>
          </a:xfrm>
          <a:custGeom>
            <a:avLst/>
            <a:gdLst>
              <a:gd name="connsiteX0" fmla="*/ 0 w 8229600"/>
              <a:gd name="connsiteY0" fmla="*/ 128102 h 768599"/>
              <a:gd name="connsiteX1" fmla="*/ 128102 w 8229600"/>
              <a:gd name="connsiteY1" fmla="*/ 0 h 768599"/>
              <a:gd name="connsiteX2" fmla="*/ 8101498 w 8229600"/>
              <a:gd name="connsiteY2" fmla="*/ 0 h 768599"/>
              <a:gd name="connsiteX3" fmla="*/ 8229600 w 8229600"/>
              <a:gd name="connsiteY3" fmla="*/ 128102 h 768599"/>
              <a:gd name="connsiteX4" fmla="*/ 8229600 w 8229600"/>
              <a:gd name="connsiteY4" fmla="*/ 640497 h 768599"/>
              <a:gd name="connsiteX5" fmla="*/ 8101498 w 8229600"/>
              <a:gd name="connsiteY5" fmla="*/ 768599 h 768599"/>
              <a:gd name="connsiteX6" fmla="*/ 128102 w 8229600"/>
              <a:gd name="connsiteY6" fmla="*/ 768599 h 768599"/>
              <a:gd name="connsiteX7" fmla="*/ 0 w 8229600"/>
              <a:gd name="connsiteY7" fmla="*/ 640497 h 768599"/>
              <a:gd name="connsiteX8" fmla="*/ 0 w 8229600"/>
              <a:gd name="connsiteY8" fmla="*/ 128102 h 768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29600" h="768599">
                <a:moveTo>
                  <a:pt x="0" y="128102"/>
                </a:moveTo>
                <a:cubicBezTo>
                  <a:pt x="0" y="57353"/>
                  <a:pt x="57353" y="0"/>
                  <a:pt x="128102" y="0"/>
                </a:cubicBezTo>
                <a:lnTo>
                  <a:pt x="8101498" y="0"/>
                </a:lnTo>
                <a:cubicBezTo>
                  <a:pt x="8172247" y="0"/>
                  <a:pt x="8229600" y="57353"/>
                  <a:pt x="8229600" y="128102"/>
                </a:cubicBezTo>
                <a:lnTo>
                  <a:pt x="8229600" y="640497"/>
                </a:lnTo>
                <a:cubicBezTo>
                  <a:pt x="8229600" y="711246"/>
                  <a:pt x="8172247" y="768599"/>
                  <a:pt x="8101498" y="768599"/>
                </a:cubicBezTo>
                <a:lnTo>
                  <a:pt x="128102" y="768599"/>
                </a:lnTo>
                <a:cubicBezTo>
                  <a:pt x="57353" y="768599"/>
                  <a:pt x="0" y="711246"/>
                  <a:pt x="0" y="640497"/>
                </a:cubicBezTo>
                <a:lnTo>
                  <a:pt x="0" y="128102"/>
                </a:lnTo>
                <a:close/>
              </a:path>
            </a:pathLst>
          </a:custGeo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76228" tIns="370768" rIns="676228" bIns="151312" numCol="1" spcCol="1270" anchor="t" anchorCtr="0">
            <a:noAutofit/>
          </a:bodyPr>
          <a:lstStyle/>
          <a:p>
            <a:pPr marL="171450" lvl="1" indent="-171450" algn="l" defTabSz="711200" rtl="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ko-KR" sz="1600" kern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1772816"/>
            <a:ext cx="8286808" cy="42484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base">
              <a:lnSpc>
                <a:spcPts val="2500"/>
              </a:lnSpc>
              <a:spcBef>
                <a:spcPts val="10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남성에 비해  여성이  환경적 요인을 더 받음</a:t>
            </a:r>
            <a:endParaRPr lang="en-US" altLang="ko-KR" b="1" dirty="0" smtClean="0">
              <a:solidFill>
                <a:srgbClr val="0070C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285750" indent="-285750" fontAlgn="base">
              <a:lnSpc>
                <a:spcPts val="2500"/>
              </a:lnSpc>
              <a:spcBef>
                <a:spcPts val="10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기후적 요소의 일조시간과 환경오염원의 아황산가스의 영향을 받음</a:t>
            </a:r>
            <a:endParaRPr lang="en-US" altLang="ko-KR" b="1" dirty="0" smtClean="0">
              <a:solidFill>
                <a:srgbClr val="0070C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marL="285750" indent="-285750" fontAlgn="base">
              <a:lnSpc>
                <a:spcPts val="2500"/>
              </a:lnSpc>
              <a:spcBef>
                <a:spcPts val="10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HY헤드라인M" pitchFamily="18" charset="-127"/>
                <a:ea typeface="HY헤드라인M" pitchFamily="18" charset="-127"/>
              </a:rPr>
              <a:t>미세먼지농도가 높다고 환자수가 높다는 상관관계는 없음</a:t>
            </a:r>
            <a:r>
              <a:rPr lang="en-US" altLang="ko-KR" b="1" dirty="0" smtClean="0"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</a:p>
          <a:p>
            <a:pPr fontAlgn="base">
              <a:lnSpc>
                <a:spcPts val="2500"/>
              </a:lnSpc>
              <a:spcBef>
                <a:spcPts val="1000"/>
              </a:spcBef>
              <a:spcAft>
                <a:spcPts val="300"/>
              </a:spcAft>
            </a:pPr>
            <a:r>
              <a:rPr lang="ko-KR" altLang="en-US" b="1" dirty="0" smtClean="0">
                <a:solidFill>
                  <a:schemeClr val="bg1"/>
                </a:solidFill>
              </a:rPr>
              <a:t>   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14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리눅스 컨테이너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6" y="1703220"/>
            <a:ext cx="6948538" cy="360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5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도커</a:t>
            </a:r>
            <a:r>
              <a:rPr lang="ko-KR" altLang="en-US" dirty="0" smtClean="0"/>
              <a:t> 특징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3" y="1684811"/>
            <a:ext cx="4443445" cy="37957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23946" y="2382352"/>
            <a:ext cx="39741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게스트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설치하지 않음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이미지에 </a:t>
            </a:r>
            <a:r>
              <a:rPr lang="ko-KR" altLang="en-US" dirty="0" err="1" smtClean="0"/>
              <a:t>서버운영을</a:t>
            </a:r>
            <a:r>
              <a:rPr lang="ko-KR" altLang="en-US" dirty="0" smtClean="0"/>
              <a:t> 위한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프로그램과 라이브러리만 </a:t>
            </a:r>
            <a:r>
              <a:rPr lang="ko-KR" altLang="en-US" dirty="0" err="1" smtClean="0"/>
              <a:t>격리설치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용량이 적음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호스트와 </a:t>
            </a:r>
            <a:r>
              <a:rPr lang="en-US" altLang="ko-KR" dirty="0" smtClean="0"/>
              <a:t>OS</a:t>
            </a:r>
            <a:r>
              <a:rPr lang="ko-KR" altLang="en-US" dirty="0" smtClean="0"/>
              <a:t>자원 공유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419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/>
        </p:nvSpPr>
        <p:spPr>
          <a:xfrm>
            <a:off x="460601" y="3534078"/>
            <a:ext cx="3307900" cy="452818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460601" y="4067617"/>
            <a:ext cx="3307900" cy="452818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Shape 405"/>
          <p:cNvSpPr/>
          <p:nvPr/>
        </p:nvSpPr>
        <p:spPr>
          <a:xfrm>
            <a:off x="460601" y="4601155"/>
            <a:ext cx="3307900" cy="452818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Shape 406"/>
          <p:cNvSpPr txBox="1"/>
          <p:nvPr/>
        </p:nvSpPr>
        <p:spPr>
          <a:xfrm>
            <a:off x="1482650" y="4622286"/>
            <a:ext cx="1975800" cy="2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hardware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7" name="Shape 407"/>
          <p:cNvSpPr txBox="1"/>
          <p:nvPr/>
        </p:nvSpPr>
        <p:spPr>
          <a:xfrm>
            <a:off x="1092858" y="517141"/>
            <a:ext cx="4830900" cy="68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>
              <a:buClr>
                <a:srgbClr val="000000"/>
              </a:buClr>
              <a:buSzPts val="4000"/>
            </a:pPr>
            <a:r>
              <a:rPr lang="en" sz="3976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vm vs container</a:t>
            </a:r>
            <a:endParaRPr sz="3976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8" name="Shape 408"/>
          <p:cNvSpPr txBox="1"/>
          <p:nvPr/>
        </p:nvSpPr>
        <p:spPr>
          <a:xfrm>
            <a:off x="1787451" y="4118205"/>
            <a:ext cx="658200" cy="35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os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9" name="Shape 409"/>
          <p:cNvSpPr txBox="1"/>
          <p:nvPr/>
        </p:nvSpPr>
        <p:spPr>
          <a:xfrm>
            <a:off x="1330251" y="3571837"/>
            <a:ext cx="1422900" cy="35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hypervisor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410" name="Shape 410"/>
          <p:cNvGrpSpPr/>
          <p:nvPr/>
        </p:nvGrpSpPr>
        <p:grpSpPr>
          <a:xfrm>
            <a:off x="460600" y="1629331"/>
            <a:ext cx="891550" cy="1788166"/>
            <a:chOff x="460600" y="1001150"/>
            <a:chExt cx="891550" cy="1787700"/>
          </a:xfrm>
        </p:grpSpPr>
        <p:sp>
          <p:nvSpPr>
            <p:cNvPr id="411" name="Shape 411"/>
            <p:cNvSpPr txBox="1"/>
            <p:nvPr/>
          </p:nvSpPr>
          <p:spPr>
            <a:xfrm>
              <a:off x="676125" y="1001150"/>
              <a:ext cx="460500" cy="35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87" tIns="68587" rIns="68587" bIns="68587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" sz="1425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vm</a:t>
              </a:r>
              <a:endParaRPr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grpSp>
          <p:nvGrpSpPr>
            <p:cNvPr id="412" name="Shape 412"/>
            <p:cNvGrpSpPr/>
            <p:nvPr/>
          </p:nvGrpSpPr>
          <p:grpSpPr>
            <a:xfrm>
              <a:off x="460600" y="1403300"/>
              <a:ext cx="891550" cy="1385550"/>
              <a:chOff x="460600" y="717500"/>
              <a:chExt cx="891550" cy="1385550"/>
            </a:xfrm>
          </p:grpSpPr>
          <p:sp>
            <p:nvSpPr>
              <p:cNvPr id="413" name="Shape 413"/>
              <p:cNvSpPr/>
              <p:nvPr/>
            </p:nvSpPr>
            <p:spPr>
              <a:xfrm>
                <a:off x="460600" y="717500"/>
                <a:ext cx="891550" cy="1385550"/>
              </a:xfrm>
              <a:prstGeom prst="flowChartProcess">
                <a:avLst/>
              </a:prstGeom>
              <a:solidFill>
                <a:schemeClr val="lt1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87" tIns="68587" rIns="68587" bIns="68587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endParaRPr sz="14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Shape 414"/>
              <p:cNvSpPr txBox="1"/>
              <p:nvPr/>
            </p:nvSpPr>
            <p:spPr>
              <a:xfrm>
                <a:off x="693950" y="1600600"/>
                <a:ext cx="658200" cy="35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7" tIns="68587" rIns="68587" bIns="68587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n" sz="1425">
                    <a:solidFill>
                      <a:srgbClr val="00000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os</a:t>
                </a:r>
                <a:endParaRPr sz="1425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415" name="Shape 415"/>
              <p:cNvSpPr txBox="1"/>
              <p:nvPr/>
            </p:nvSpPr>
            <p:spPr>
              <a:xfrm>
                <a:off x="617750" y="1233575"/>
                <a:ext cx="658200" cy="35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7" tIns="68587" rIns="68587" bIns="68587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n" sz="1425">
                    <a:solidFill>
                      <a:srgbClr val="00000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libs</a:t>
                </a:r>
                <a:endParaRPr sz="1425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416" name="Shape 416"/>
              <p:cNvSpPr txBox="1"/>
              <p:nvPr/>
            </p:nvSpPr>
            <p:spPr>
              <a:xfrm>
                <a:off x="665650" y="880175"/>
                <a:ext cx="658200" cy="35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7" tIns="68587" rIns="68587" bIns="68587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n" sz="1425">
                    <a:solidFill>
                      <a:srgbClr val="00000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app</a:t>
                </a:r>
                <a:endParaRPr sz="1425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</p:grpSp>
      </p:grpSp>
      <p:grpSp>
        <p:nvGrpSpPr>
          <p:cNvPr id="417" name="Shape 417"/>
          <p:cNvGrpSpPr/>
          <p:nvPr/>
        </p:nvGrpSpPr>
        <p:grpSpPr>
          <a:xfrm>
            <a:off x="1451200" y="1629331"/>
            <a:ext cx="891550" cy="1788166"/>
            <a:chOff x="460600" y="1001150"/>
            <a:chExt cx="891550" cy="1787700"/>
          </a:xfrm>
        </p:grpSpPr>
        <p:sp>
          <p:nvSpPr>
            <p:cNvPr id="418" name="Shape 418"/>
            <p:cNvSpPr txBox="1"/>
            <p:nvPr/>
          </p:nvSpPr>
          <p:spPr>
            <a:xfrm>
              <a:off x="676125" y="1001150"/>
              <a:ext cx="460500" cy="35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87" tIns="68587" rIns="68587" bIns="68587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" sz="1425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vm</a:t>
              </a:r>
              <a:endParaRPr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grpSp>
          <p:nvGrpSpPr>
            <p:cNvPr id="419" name="Shape 419"/>
            <p:cNvGrpSpPr/>
            <p:nvPr/>
          </p:nvGrpSpPr>
          <p:grpSpPr>
            <a:xfrm>
              <a:off x="460600" y="1403300"/>
              <a:ext cx="891550" cy="1385550"/>
              <a:chOff x="460600" y="717500"/>
              <a:chExt cx="891550" cy="1385550"/>
            </a:xfrm>
          </p:grpSpPr>
          <p:sp>
            <p:nvSpPr>
              <p:cNvPr id="420" name="Shape 420"/>
              <p:cNvSpPr/>
              <p:nvPr/>
            </p:nvSpPr>
            <p:spPr>
              <a:xfrm>
                <a:off x="460600" y="717500"/>
                <a:ext cx="891550" cy="1385550"/>
              </a:xfrm>
              <a:prstGeom prst="flowChartProcess">
                <a:avLst/>
              </a:prstGeom>
              <a:solidFill>
                <a:schemeClr val="lt1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87" tIns="68587" rIns="68587" bIns="68587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endParaRPr sz="14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Shape 421"/>
              <p:cNvSpPr txBox="1"/>
              <p:nvPr/>
            </p:nvSpPr>
            <p:spPr>
              <a:xfrm>
                <a:off x="693950" y="1600600"/>
                <a:ext cx="658200" cy="35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7" tIns="68587" rIns="68587" bIns="68587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n" sz="1425">
                    <a:solidFill>
                      <a:srgbClr val="00000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os</a:t>
                </a:r>
                <a:endParaRPr sz="1425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422" name="Shape 422"/>
              <p:cNvSpPr txBox="1"/>
              <p:nvPr/>
            </p:nvSpPr>
            <p:spPr>
              <a:xfrm>
                <a:off x="617750" y="1233575"/>
                <a:ext cx="658200" cy="35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7" tIns="68587" rIns="68587" bIns="68587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n" sz="1425">
                    <a:solidFill>
                      <a:srgbClr val="00000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libs</a:t>
                </a:r>
                <a:endParaRPr sz="1425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423" name="Shape 423"/>
              <p:cNvSpPr txBox="1"/>
              <p:nvPr/>
            </p:nvSpPr>
            <p:spPr>
              <a:xfrm>
                <a:off x="665650" y="880175"/>
                <a:ext cx="658200" cy="35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7" tIns="68587" rIns="68587" bIns="68587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n" sz="1425">
                    <a:solidFill>
                      <a:srgbClr val="00000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app</a:t>
                </a:r>
                <a:endParaRPr sz="1425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</p:grpSp>
      </p:grpSp>
      <p:sp>
        <p:nvSpPr>
          <p:cNvPr id="424" name="Shape 424"/>
          <p:cNvSpPr/>
          <p:nvPr/>
        </p:nvSpPr>
        <p:spPr>
          <a:xfrm>
            <a:off x="5337401" y="3991397"/>
            <a:ext cx="3307900" cy="452818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5337401" y="4524936"/>
            <a:ext cx="3307900" cy="452818"/>
          </a:xfrm>
          <a:prstGeom prst="flowChartProcess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4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Shape 426"/>
          <p:cNvSpPr txBox="1"/>
          <p:nvPr/>
        </p:nvSpPr>
        <p:spPr>
          <a:xfrm>
            <a:off x="6359451" y="4546066"/>
            <a:ext cx="1975800" cy="2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hardware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7" name="Shape 427"/>
          <p:cNvSpPr txBox="1"/>
          <p:nvPr/>
        </p:nvSpPr>
        <p:spPr>
          <a:xfrm>
            <a:off x="6664251" y="4041985"/>
            <a:ext cx="658200" cy="35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os</a:t>
            </a:r>
            <a:endParaRPr sz="1425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428" name="Shape 428"/>
          <p:cNvGrpSpPr/>
          <p:nvPr/>
        </p:nvGrpSpPr>
        <p:grpSpPr>
          <a:xfrm>
            <a:off x="6253450" y="2564625"/>
            <a:ext cx="1369800" cy="1341043"/>
            <a:chOff x="5186650" y="2012400"/>
            <a:chExt cx="1369800" cy="1340694"/>
          </a:xfrm>
        </p:grpSpPr>
        <p:sp>
          <p:nvSpPr>
            <p:cNvPr id="429" name="Shape 429"/>
            <p:cNvSpPr txBox="1"/>
            <p:nvPr/>
          </p:nvSpPr>
          <p:spPr>
            <a:xfrm>
              <a:off x="5186650" y="2012400"/>
              <a:ext cx="1369800" cy="2550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87" tIns="68587" rIns="68587" bIns="68587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" sz="1425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container</a:t>
              </a:r>
              <a:endParaRPr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grpSp>
          <p:nvGrpSpPr>
            <p:cNvPr id="430" name="Shape 430"/>
            <p:cNvGrpSpPr/>
            <p:nvPr/>
          </p:nvGrpSpPr>
          <p:grpSpPr>
            <a:xfrm>
              <a:off x="5337400" y="2353143"/>
              <a:ext cx="891550" cy="999951"/>
              <a:chOff x="460600" y="717500"/>
              <a:chExt cx="891550" cy="1385550"/>
            </a:xfrm>
          </p:grpSpPr>
          <p:sp>
            <p:nvSpPr>
              <p:cNvPr id="431" name="Shape 431"/>
              <p:cNvSpPr/>
              <p:nvPr/>
            </p:nvSpPr>
            <p:spPr>
              <a:xfrm>
                <a:off x="460600" y="717500"/>
                <a:ext cx="891550" cy="1385550"/>
              </a:xfrm>
              <a:prstGeom prst="flowChartProcess">
                <a:avLst/>
              </a:prstGeom>
              <a:solidFill>
                <a:schemeClr val="lt1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87" tIns="68587" rIns="68587" bIns="68587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endParaRPr sz="14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Shape 432"/>
              <p:cNvSpPr txBox="1"/>
              <p:nvPr/>
            </p:nvSpPr>
            <p:spPr>
              <a:xfrm>
                <a:off x="617750" y="1233575"/>
                <a:ext cx="658200" cy="35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7" tIns="68587" rIns="68587" bIns="68587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n" sz="1425">
                    <a:solidFill>
                      <a:srgbClr val="00000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libs</a:t>
                </a:r>
                <a:endParaRPr sz="1425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433" name="Shape 433"/>
              <p:cNvSpPr txBox="1"/>
              <p:nvPr/>
            </p:nvSpPr>
            <p:spPr>
              <a:xfrm>
                <a:off x="665650" y="880175"/>
                <a:ext cx="658200" cy="35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7" tIns="68587" rIns="68587" bIns="68587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n" sz="1425">
                    <a:solidFill>
                      <a:srgbClr val="00000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app</a:t>
                </a:r>
                <a:endParaRPr sz="1425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</p:grpSp>
      </p:grpSp>
      <p:grpSp>
        <p:nvGrpSpPr>
          <p:cNvPr id="434" name="Shape 434"/>
          <p:cNvGrpSpPr/>
          <p:nvPr/>
        </p:nvGrpSpPr>
        <p:grpSpPr>
          <a:xfrm>
            <a:off x="7320251" y="2564625"/>
            <a:ext cx="1369800" cy="1341043"/>
            <a:chOff x="5186650" y="2012400"/>
            <a:chExt cx="1369800" cy="1340694"/>
          </a:xfrm>
        </p:grpSpPr>
        <p:sp>
          <p:nvSpPr>
            <p:cNvPr id="435" name="Shape 435"/>
            <p:cNvSpPr txBox="1"/>
            <p:nvPr/>
          </p:nvSpPr>
          <p:spPr>
            <a:xfrm>
              <a:off x="5186650" y="2012400"/>
              <a:ext cx="1369800" cy="25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87" tIns="68587" rIns="68587" bIns="68587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" sz="1425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container</a:t>
              </a:r>
              <a:endParaRPr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grpSp>
          <p:nvGrpSpPr>
            <p:cNvPr id="436" name="Shape 436"/>
            <p:cNvGrpSpPr/>
            <p:nvPr/>
          </p:nvGrpSpPr>
          <p:grpSpPr>
            <a:xfrm>
              <a:off x="5337400" y="2353143"/>
              <a:ext cx="891550" cy="999951"/>
              <a:chOff x="460600" y="717500"/>
              <a:chExt cx="891550" cy="1385550"/>
            </a:xfrm>
          </p:grpSpPr>
          <p:sp>
            <p:nvSpPr>
              <p:cNvPr id="437" name="Shape 437"/>
              <p:cNvSpPr/>
              <p:nvPr/>
            </p:nvSpPr>
            <p:spPr>
              <a:xfrm>
                <a:off x="460600" y="717500"/>
                <a:ext cx="891550" cy="1385550"/>
              </a:xfrm>
              <a:prstGeom prst="flowChartProcess">
                <a:avLst/>
              </a:prstGeom>
              <a:solidFill>
                <a:schemeClr val="lt1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87" tIns="68587" rIns="68587" bIns="68587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endParaRPr sz="14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Shape 438"/>
              <p:cNvSpPr txBox="1"/>
              <p:nvPr/>
            </p:nvSpPr>
            <p:spPr>
              <a:xfrm>
                <a:off x="617750" y="1233575"/>
                <a:ext cx="658200" cy="35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7" tIns="68587" rIns="68587" bIns="68587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n" sz="1425">
                    <a:solidFill>
                      <a:srgbClr val="00000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libs</a:t>
                </a:r>
                <a:endParaRPr sz="1425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439" name="Shape 439"/>
              <p:cNvSpPr txBox="1"/>
              <p:nvPr/>
            </p:nvSpPr>
            <p:spPr>
              <a:xfrm>
                <a:off x="665650" y="880175"/>
                <a:ext cx="658200" cy="35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7" tIns="68587" rIns="68587" bIns="68587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n" sz="1425">
                    <a:solidFill>
                      <a:srgbClr val="00000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app</a:t>
                </a:r>
                <a:endParaRPr sz="1425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</p:grpSp>
      </p:grpSp>
      <p:grpSp>
        <p:nvGrpSpPr>
          <p:cNvPr id="440" name="Shape 440"/>
          <p:cNvGrpSpPr/>
          <p:nvPr/>
        </p:nvGrpSpPr>
        <p:grpSpPr>
          <a:xfrm>
            <a:off x="5186651" y="2564625"/>
            <a:ext cx="1369800" cy="1341043"/>
            <a:chOff x="5186650" y="2012400"/>
            <a:chExt cx="1369800" cy="1340694"/>
          </a:xfrm>
        </p:grpSpPr>
        <p:sp>
          <p:nvSpPr>
            <p:cNvPr id="441" name="Shape 441"/>
            <p:cNvSpPr txBox="1"/>
            <p:nvPr/>
          </p:nvSpPr>
          <p:spPr>
            <a:xfrm>
              <a:off x="5186650" y="2012400"/>
              <a:ext cx="1369800" cy="25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87" tIns="68587" rIns="68587" bIns="68587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r>
                <a:rPr lang="en" sz="1425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container</a:t>
              </a:r>
              <a:endParaRPr sz="1425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grpSp>
          <p:nvGrpSpPr>
            <p:cNvPr id="442" name="Shape 442"/>
            <p:cNvGrpSpPr/>
            <p:nvPr/>
          </p:nvGrpSpPr>
          <p:grpSpPr>
            <a:xfrm>
              <a:off x="5337400" y="2353143"/>
              <a:ext cx="891550" cy="999951"/>
              <a:chOff x="460600" y="717500"/>
              <a:chExt cx="891550" cy="1385550"/>
            </a:xfrm>
          </p:grpSpPr>
          <p:sp>
            <p:nvSpPr>
              <p:cNvPr id="443" name="Shape 443"/>
              <p:cNvSpPr/>
              <p:nvPr/>
            </p:nvSpPr>
            <p:spPr>
              <a:xfrm>
                <a:off x="460600" y="717500"/>
                <a:ext cx="891550" cy="1385550"/>
              </a:xfrm>
              <a:prstGeom prst="flowChartProcess">
                <a:avLst/>
              </a:prstGeom>
              <a:solidFill>
                <a:schemeClr val="lt1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87" tIns="68587" rIns="68587" bIns="68587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endParaRPr sz="14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Shape 444"/>
              <p:cNvSpPr txBox="1"/>
              <p:nvPr/>
            </p:nvSpPr>
            <p:spPr>
              <a:xfrm>
                <a:off x="617750" y="1233575"/>
                <a:ext cx="658200" cy="35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7" tIns="68587" rIns="68587" bIns="68587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n" sz="1425">
                    <a:solidFill>
                      <a:srgbClr val="00000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libs</a:t>
                </a:r>
                <a:endParaRPr sz="1425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445" name="Shape 445"/>
              <p:cNvSpPr txBox="1"/>
              <p:nvPr/>
            </p:nvSpPr>
            <p:spPr>
              <a:xfrm>
                <a:off x="665650" y="880175"/>
                <a:ext cx="658200" cy="35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87" tIns="68587" rIns="68587" bIns="68587" anchor="t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400"/>
                </a:pPr>
                <a:r>
                  <a:rPr lang="en" sz="1425">
                    <a:solidFill>
                      <a:srgbClr val="000000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app</a:t>
                </a:r>
                <a:endParaRPr sz="1425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704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 0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9564</TotalTime>
  <Words>2061</Words>
  <Application>Microsoft Office PowerPoint</Application>
  <PresentationFormat>On-screen Show (4:3)</PresentationFormat>
  <Paragraphs>717</Paragraphs>
  <Slides>63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80" baseType="lpstr">
      <vt:lpstr>Arial Unicode MS</vt:lpstr>
      <vt:lpstr>HY견명조</vt:lpstr>
      <vt:lpstr>HY태백B</vt:lpstr>
      <vt:lpstr>HY헤드라인M</vt:lpstr>
      <vt:lpstr>KoPub돋움체 Bold</vt:lpstr>
      <vt:lpstr>Roboto Mono</vt:lpstr>
      <vt:lpstr>굴림</vt:lpstr>
      <vt:lpstr>나눔고딕</vt:lpstr>
      <vt:lpstr>나눔고딕 Bold</vt:lpstr>
      <vt:lpstr>맑은 고딕</vt:lpstr>
      <vt:lpstr>Arial</vt:lpstr>
      <vt:lpstr>Calibri</vt:lpstr>
      <vt:lpstr>Consolas</vt:lpstr>
      <vt:lpstr>Symbol</vt:lpstr>
      <vt:lpstr>Tahoma</vt:lpstr>
      <vt:lpstr>Wingdings</vt:lpstr>
      <vt:lpstr>Office Theme 01</vt:lpstr>
      <vt:lpstr>PowerPoint Presentation</vt:lpstr>
      <vt:lpstr>PowerPoint Presentation</vt:lpstr>
      <vt:lpstr>데이터 연계 및 수집 </vt:lpstr>
      <vt:lpstr>통합 가상화기반 분석플랫폼</vt:lpstr>
      <vt:lpstr>Docker?</vt:lpstr>
      <vt:lpstr>가상머신 문제점</vt:lpstr>
      <vt:lpstr>리눅스 컨테이너</vt:lpstr>
      <vt:lpstr>도커 특징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도커이미지와 컨테이너</vt:lpstr>
      <vt:lpstr>왜 도커? Immutable infrasturucture 패러다임</vt:lpstr>
      <vt:lpstr>서버에 배포</vt:lpstr>
      <vt:lpstr>온프레미스 Cloud 기술</vt:lpstr>
      <vt:lpstr>PowerPoint Presentation</vt:lpstr>
      <vt:lpstr>PowerPoint Presentation</vt:lpstr>
      <vt:lpstr>PowerPoint Presentation</vt:lpstr>
      <vt:lpstr>PowerPoint Presentation</vt:lpstr>
      <vt:lpstr>도커 운영의 문제점</vt:lpstr>
      <vt:lpstr>Magical View of Kubernetes</vt:lpstr>
      <vt:lpstr>Magical View of Kubernetes</vt:lpstr>
      <vt:lpstr>Magical View of Kubernetes</vt:lpstr>
      <vt:lpstr>Magical View of Kubernetes</vt:lpstr>
      <vt:lpstr>빌드</vt:lpstr>
      <vt:lpstr>패키지</vt:lpstr>
      <vt:lpstr>구축</vt:lpstr>
      <vt:lpstr>배포</vt:lpstr>
      <vt:lpstr>PowerPoint Presentation</vt:lpstr>
      <vt:lpstr>오픈스택</vt:lpstr>
      <vt:lpstr>오픈스택 개요</vt:lpstr>
      <vt:lpstr>오픈스택 히스토리</vt:lpstr>
      <vt:lpstr>오픈스택 서비스 분류</vt:lpstr>
      <vt:lpstr>오픈스택 서비스 구성도</vt:lpstr>
      <vt:lpstr>오픈스택 Core 서비스</vt:lpstr>
      <vt:lpstr>기본 구조</vt:lpstr>
      <vt:lpstr>Keystone</vt:lpstr>
      <vt:lpstr>Nova</vt:lpstr>
      <vt:lpstr>Neutron</vt:lpstr>
      <vt:lpstr>Glance</vt:lpstr>
      <vt:lpstr>Cinder</vt:lpstr>
      <vt:lpstr>Heat</vt:lpstr>
      <vt:lpstr>Horizon</vt:lpstr>
      <vt:lpstr>Horizon 내 서비스 위치</vt:lpstr>
      <vt:lpstr>인스턴스 생성 과정</vt:lpstr>
      <vt:lpstr>PowerPoint Presentation</vt:lpstr>
      <vt:lpstr>PowerPoint Presentation</vt:lpstr>
      <vt:lpstr>PowerPoint Presentation</vt:lpstr>
      <vt:lpstr>PowerPoint Presentation</vt:lpstr>
      <vt:lpstr>프로젝트 샘플</vt:lpstr>
      <vt:lpstr>검토</vt:lpstr>
      <vt:lpstr>관계 </vt:lpstr>
      <vt:lpstr>단계별 주요 내용</vt:lpstr>
      <vt:lpstr>연구모형</vt:lpstr>
      <vt:lpstr>데이터 분류</vt:lpstr>
      <vt:lpstr>원시데이터 처리</vt:lpstr>
      <vt:lpstr>미세먼지 분석</vt:lpstr>
      <vt:lpstr>미세먼지 분석</vt:lpstr>
      <vt:lpstr> 아토피 환자와 미세먼지 상관관계 분석</vt:lpstr>
      <vt:lpstr>발생 영향인자 분석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SEOK</dc:creator>
  <cp:lastModifiedBy>bertt</cp:lastModifiedBy>
  <cp:revision>1110</cp:revision>
  <dcterms:created xsi:type="dcterms:W3CDTF">2016-01-13T06:42:00Z</dcterms:created>
  <dcterms:modified xsi:type="dcterms:W3CDTF">2022-04-07T04:06:55Z</dcterms:modified>
</cp:coreProperties>
</file>